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B1D1758-81E9-47AC-A3FA-3FA3A1274199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1D6549-7BE3-48E6-A6D3-49A0213FF2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Robert G. </a:t>
            </a:r>
            <a:r>
              <a:rPr lang="en-US" dirty="0" err="1" smtClean="0"/>
              <a:t>Svitek</a:t>
            </a:r>
            <a:endParaRPr lang="en-US" dirty="0" smtClean="0"/>
          </a:p>
          <a:p>
            <a:r>
              <a:rPr lang="en-US" dirty="0" err="1" smtClean="0"/>
              <a:t>Summerized</a:t>
            </a:r>
            <a:r>
              <a:rPr lang="en-US" dirty="0" smtClean="0"/>
              <a:t> by </a:t>
            </a:r>
            <a:r>
              <a:rPr lang="en-US" dirty="0" err="1" smtClean="0"/>
              <a:t>Mahta</a:t>
            </a:r>
            <a:r>
              <a:rPr lang="en-US" dirty="0" smtClean="0"/>
              <a:t> </a:t>
            </a:r>
            <a:r>
              <a:rPr lang="en-US" dirty="0" err="1" smtClean="0"/>
              <a:t>Allsop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Tandem heart system, device description and clinical results</a:t>
            </a:r>
          </a:p>
        </p:txBody>
      </p:sp>
    </p:spTree>
    <p:extLst>
      <p:ext uri="{BB962C8B-B14F-4D97-AF65-F5344CB8AC3E}">
        <p14:creationId xmlns:p14="http://schemas.microsoft.com/office/powerpoint/2010/main" val="6134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arterial cannula is placed in the </a:t>
            </a:r>
            <a:r>
              <a:rPr lang="en-US" dirty="0" smtClean="0"/>
              <a:t>femoral artery </a:t>
            </a:r>
            <a:r>
              <a:rPr lang="en-US" dirty="0"/>
              <a:t>with the distal end sitting above the </a:t>
            </a:r>
            <a:r>
              <a:rPr lang="en-US" dirty="0" smtClean="0"/>
              <a:t>aortic bifurcation </a:t>
            </a:r>
            <a:r>
              <a:rPr lang="en-US" dirty="0"/>
              <a:t>and is also sutured to the thigh to </a:t>
            </a:r>
            <a:r>
              <a:rPr lang="en-US" dirty="0" smtClean="0"/>
              <a:t>prevent cannula </a:t>
            </a:r>
            <a:r>
              <a:rPr lang="en-US" dirty="0"/>
              <a:t>migration or </a:t>
            </a:r>
            <a:r>
              <a:rPr lang="en-US" dirty="0" smtClean="0"/>
              <a:t>dislodgement.</a:t>
            </a:r>
          </a:p>
          <a:p>
            <a:r>
              <a:rPr lang="en-US" dirty="0" smtClean="0"/>
              <a:t>Once the </a:t>
            </a:r>
            <a:r>
              <a:rPr lang="en-US" dirty="0" err="1"/>
              <a:t>transseptal</a:t>
            </a:r>
            <a:r>
              <a:rPr lang="en-US" dirty="0"/>
              <a:t> and arterial </a:t>
            </a:r>
            <a:r>
              <a:rPr lang="en-US" dirty="0" err="1"/>
              <a:t>cannulae</a:t>
            </a:r>
            <a:r>
              <a:rPr lang="en-US" dirty="0"/>
              <a:t> are in place, the pump </a:t>
            </a:r>
            <a:r>
              <a:rPr lang="en-US" dirty="0" smtClean="0"/>
              <a:t>and </a:t>
            </a:r>
            <a:r>
              <a:rPr lang="en-US" dirty="0" err="1" smtClean="0"/>
              <a:t>cannulae</a:t>
            </a:r>
            <a:r>
              <a:rPr lang="en-US" dirty="0" smtClean="0"/>
              <a:t> </a:t>
            </a:r>
            <a:r>
              <a:rPr lang="en-US" dirty="0"/>
              <a:t>are de-aired and connected via a wet-to-wet </a:t>
            </a:r>
            <a:r>
              <a:rPr lang="en-US" dirty="0" smtClean="0"/>
              <a:t>connection to </a:t>
            </a:r>
            <a:r>
              <a:rPr lang="en-US" dirty="0"/>
              <a:t>remove all air from the circuit</a:t>
            </a:r>
            <a:r>
              <a:rPr lang="en-US" dirty="0" smtClean="0"/>
              <a:t>.</a:t>
            </a:r>
          </a:p>
          <a:p>
            <a:r>
              <a:rPr lang="en-US" dirty="0"/>
              <a:t>The pump is then </a:t>
            </a:r>
            <a:r>
              <a:rPr lang="en-US" dirty="0" smtClean="0"/>
              <a:t>connected to </a:t>
            </a:r>
            <a:r>
              <a:rPr lang="en-US" dirty="0"/>
              <a:t>the </a:t>
            </a:r>
            <a:r>
              <a:rPr lang="en-US" dirty="0" err="1"/>
              <a:t>TandemHeart</a:t>
            </a:r>
            <a:r>
              <a:rPr lang="en-US" dirty="0"/>
              <a:t> controller, and its speed is </a:t>
            </a:r>
            <a:r>
              <a:rPr lang="en-US" dirty="0" smtClean="0"/>
              <a:t>adjusted to </a:t>
            </a:r>
            <a:r>
              <a:rPr lang="en-US" dirty="0"/>
              <a:t>provide the desired level of support.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TandemHeart</a:t>
            </a:r>
            <a:r>
              <a:rPr lang="en-US" dirty="0"/>
              <a:t> System has demonstrated the feasibility</a:t>
            </a:r>
          </a:p>
          <a:p>
            <a:pPr marL="0" indent="0">
              <a:buNone/>
            </a:pPr>
            <a:r>
              <a:rPr lang="en-US" dirty="0"/>
              <a:t>of a left atrial to femoral artery bypass circuit. Clinical trials</a:t>
            </a:r>
          </a:p>
          <a:p>
            <a:pPr marL="0" indent="0">
              <a:buNone/>
            </a:pPr>
            <a:r>
              <a:rPr lang="en-US" dirty="0"/>
              <a:t>in Europe and the United States provided evidence that the</a:t>
            </a:r>
          </a:p>
          <a:p>
            <a:pPr marL="0" indent="0">
              <a:buNone/>
            </a:pPr>
            <a:r>
              <a:rPr lang="en-US" dirty="0" err="1"/>
              <a:t>TandemHeart</a:t>
            </a:r>
            <a:r>
              <a:rPr lang="en-US" dirty="0"/>
              <a:t> can increase CI, MAP, and decrease PCWP </a:t>
            </a:r>
            <a:r>
              <a:rPr lang="en-US" dirty="0" smtClean="0"/>
              <a:t>which may </a:t>
            </a:r>
            <a:r>
              <a:rPr lang="en-US" dirty="0"/>
              <a:t>be beneficial for patients with depressed cardiac function.</a:t>
            </a:r>
          </a:p>
          <a:p>
            <a:pPr marL="0" indent="0">
              <a:buNone/>
            </a:pPr>
            <a:r>
              <a:rPr lang="en-US" dirty="0"/>
              <a:t>Future improvements to the cannula and pump may reduce</a:t>
            </a:r>
          </a:p>
          <a:p>
            <a:pPr marL="0" indent="0">
              <a:buNone/>
            </a:pPr>
            <a:r>
              <a:rPr lang="en-US" dirty="0"/>
              <a:t>complications such as bleeding and increase the utility of the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evice.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Heartmate</a:t>
            </a:r>
            <a:r>
              <a:rPr lang="en-US" smtClean="0"/>
              <a:t> II  </a:t>
            </a:r>
            <a:endParaRPr lang="en-US" dirty="0" smtClean="0"/>
          </a:p>
          <a:p>
            <a:r>
              <a:rPr lang="en-US" dirty="0" smtClean="0"/>
              <a:t>IABP (intra-aortic balloon pump)</a:t>
            </a:r>
          </a:p>
          <a:p>
            <a:r>
              <a:rPr lang="en-US" dirty="0" smtClean="0"/>
              <a:t>ECMO (Extracorporeal membrane oxygenation)</a:t>
            </a:r>
          </a:p>
          <a:p>
            <a:r>
              <a:rPr lang="en-US" dirty="0" err="1" smtClean="0"/>
              <a:t>Impella</a:t>
            </a:r>
            <a:r>
              <a:rPr lang="en-US" dirty="0" smtClean="0"/>
              <a:t> device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Cardiac assist systems have I scanned?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TandemHeart</a:t>
            </a:r>
            <a:r>
              <a:rPr lang="en-US" dirty="0"/>
              <a:t> System (</a:t>
            </a:r>
            <a:r>
              <a:rPr lang="en-US" dirty="0" err="1"/>
              <a:t>CardiacAssist</a:t>
            </a:r>
            <a:r>
              <a:rPr lang="en-US" dirty="0"/>
              <a:t>, Inc. Pittsburgh,</a:t>
            </a:r>
          </a:p>
          <a:p>
            <a:pPr marL="0" indent="0">
              <a:buNone/>
            </a:pPr>
            <a:r>
              <a:rPr lang="en-US" dirty="0"/>
              <a:t>Pennsylvania) is an extracorporeal circulatory assist device</a:t>
            </a:r>
          </a:p>
          <a:p>
            <a:pPr marL="0" indent="0">
              <a:buNone/>
            </a:pPr>
            <a:r>
              <a:rPr lang="en-US" dirty="0"/>
              <a:t>that drains blood from the left atrium (LA) and pumps it</a:t>
            </a:r>
          </a:p>
          <a:p>
            <a:pPr marL="0" indent="0">
              <a:buNone/>
            </a:pPr>
            <a:r>
              <a:rPr lang="en-US" dirty="0"/>
              <a:t>back into the femoral artery to bypass the left ventricle.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has four major components:</a:t>
            </a:r>
          </a:p>
          <a:p>
            <a:pPr marL="514350" indent="-514350">
              <a:buAutoNum type="arabicParenBoth"/>
            </a:pPr>
            <a:r>
              <a:rPr lang="en-US" dirty="0" smtClean="0"/>
              <a:t>an </a:t>
            </a:r>
            <a:r>
              <a:rPr lang="en-US" dirty="0"/>
              <a:t>extracorporeal centrifugal pump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a 21-Fr </a:t>
            </a:r>
            <a:r>
              <a:rPr lang="en-US" dirty="0" err="1" smtClean="0"/>
              <a:t>transseptal</a:t>
            </a:r>
            <a:r>
              <a:rPr lang="en-US" dirty="0" smtClean="0"/>
              <a:t> venous cannula (inflow)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US" dirty="0" smtClean="0"/>
              <a:t> a femoral </a:t>
            </a:r>
            <a:r>
              <a:rPr lang="en-US" dirty="0"/>
              <a:t>arterial </a:t>
            </a:r>
            <a:r>
              <a:rPr lang="en-US" dirty="0" smtClean="0"/>
              <a:t>cannula (outflow)</a:t>
            </a:r>
            <a:endParaRPr lang="en-US" dirty="0"/>
          </a:p>
          <a:p>
            <a:pPr marL="514350" indent="-51435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microprocessor-based controller.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System can provide up to 5 L/min of blood flow</a:t>
            </a:r>
          </a:p>
          <a:p>
            <a:pPr marL="0" indent="0">
              <a:buNone/>
            </a:pPr>
            <a:r>
              <a:rPr lang="en-US" dirty="0" err="1"/>
              <a:t>percutaneously</a:t>
            </a:r>
            <a:r>
              <a:rPr lang="en-US" dirty="0"/>
              <a:t> and is CE marked for 30 days and approved by the</a:t>
            </a:r>
          </a:p>
          <a:p>
            <a:pPr marL="0" indent="0">
              <a:buNone/>
            </a:pPr>
            <a:r>
              <a:rPr lang="en-US" dirty="0"/>
              <a:t>Food and Drug Administration (FDA) for use up to 6 hours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TandemHeart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543800" cy="511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a centrifugal blood pump that has a priming volume of 7 mL, weighs 280 g, and contains a hydrodynamic bearing to support the spinning impeller.</a:t>
            </a:r>
          </a:p>
          <a:p>
            <a:r>
              <a:rPr lang="en-US" dirty="0"/>
              <a:t>a </a:t>
            </a:r>
            <a:r>
              <a:rPr lang="en-US" dirty="0" smtClean="0"/>
              <a:t>motor </a:t>
            </a:r>
            <a:r>
              <a:rPr lang="en-US" dirty="0"/>
              <a:t>chamber and a blood chamber that are </a:t>
            </a:r>
            <a:r>
              <a:rPr lang="en-US" dirty="0" smtClean="0"/>
              <a:t>separated by </a:t>
            </a:r>
            <a:r>
              <a:rPr lang="en-US" dirty="0"/>
              <a:t>a polymeric </a:t>
            </a:r>
            <a:r>
              <a:rPr lang="en-US" dirty="0" smtClean="0"/>
              <a:t>seal.</a:t>
            </a:r>
          </a:p>
          <a:p>
            <a:r>
              <a:rPr lang="en-US" dirty="0"/>
              <a:t>motor is a brushless </a:t>
            </a:r>
            <a:r>
              <a:rPr lang="en-US" dirty="0" smtClean="0"/>
              <a:t>direct current </a:t>
            </a:r>
            <a:r>
              <a:rPr lang="en-US" dirty="0"/>
              <a:t>motor consisting of a laminated stack of stainless </a:t>
            </a:r>
            <a:r>
              <a:rPr lang="en-US" dirty="0" smtClean="0"/>
              <a:t>steel plates </a:t>
            </a:r>
            <a:r>
              <a:rPr lang="en-US" dirty="0"/>
              <a:t>wound with copper wire embedded in a </a:t>
            </a:r>
            <a:r>
              <a:rPr lang="en-US" dirty="0" smtClean="0"/>
              <a:t>heat-dissipative epoxy.</a:t>
            </a:r>
          </a:p>
          <a:p>
            <a:r>
              <a:rPr lang="en-US" dirty="0"/>
              <a:t>The rotor is centered in the stator, is spun by </a:t>
            </a:r>
            <a:r>
              <a:rPr lang="en-US" dirty="0" smtClean="0"/>
              <a:t>the motor </a:t>
            </a:r>
            <a:r>
              <a:rPr lang="en-US" dirty="0"/>
              <a:t>through an electromagnetic coupling, and is </a:t>
            </a:r>
            <a:r>
              <a:rPr lang="en-US" dirty="0" smtClean="0"/>
              <a:t>attached directly </a:t>
            </a:r>
            <a:r>
              <a:rPr lang="en-US" dirty="0"/>
              <a:t>to the impeller. Saline flows at 10 mL/h through </a:t>
            </a:r>
            <a:r>
              <a:rPr lang="en-US" dirty="0" smtClean="0"/>
              <a:t>the motor </a:t>
            </a:r>
            <a:r>
              <a:rPr lang="en-US" dirty="0"/>
              <a:t>chamber and completely surrounds the rotor.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pump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Lift </a:t>
            </a:r>
            <a:r>
              <a:rPr lang="en-US" dirty="0" smtClean="0"/>
              <a:t>pads in </a:t>
            </a:r>
            <a:r>
              <a:rPr lang="en-US" dirty="0"/>
              <a:t>the lower housing of the motor chamber provide </a:t>
            </a:r>
            <a:r>
              <a:rPr lang="en-US" dirty="0" smtClean="0"/>
              <a:t>thrust forces </a:t>
            </a:r>
            <a:r>
              <a:rPr lang="en-US" dirty="0"/>
              <a:t>to stabilize the rotor in the axial direction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saline flows </a:t>
            </a:r>
            <a:r>
              <a:rPr lang="en-US" dirty="0"/>
              <a:t>between a journal and the rotor toward the impeller </a:t>
            </a:r>
            <a:r>
              <a:rPr lang="en-US" dirty="0" smtClean="0"/>
              <a:t>to provide </a:t>
            </a:r>
            <a:r>
              <a:rPr lang="en-US" dirty="0"/>
              <a:t>radial </a:t>
            </a:r>
            <a:r>
              <a:rPr lang="en-US" dirty="0" smtClean="0"/>
              <a:t>stability.</a:t>
            </a:r>
          </a:p>
          <a:p>
            <a:r>
              <a:rPr lang="en-US" dirty="0"/>
              <a:t>The impeller shaft passes through </a:t>
            </a:r>
            <a:r>
              <a:rPr lang="en-US" dirty="0" smtClean="0"/>
              <a:t>the center </a:t>
            </a:r>
            <a:r>
              <a:rPr lang="en-US" dirty="0"/>
              <a:t>of the seal, and the saline (heparinized with 90,000 </a:t>
            </a:r>
            <a:r>
              <a:rPr lang="en-US" dirty="0" smtClean="0"/>
              <a:t>U/L) flows </a:t>
            </a:r>
            <a:r>
              <a:rPr lang="en-US" dirty="0"/>
              <a:t>around the impeller shaft-seal interface to flush the </a:t>
            </a:r>
            <a:r>
              <a:rPr lang="en-US" dirty="0" smtClean="0"/>
              <a:t>area to </a:t>
            </a:r>
            <a:r>
              <a:rPr lang="en-US" dirty="0"/>
              <a:t>prevent thrombus formation. The impeller contains </a:t>
            </a:r>
            <a:r>
              <a:rPr lang="en-US" dirty="0" smtClean="0"/>
              <a:t>six blades </a:t>
            </a:r>
            <a:r>
              <a:rPr lang="en-US" dirty="0"/>
              <a:t>and rotates between 3000 and 7500 rpm (revolutions </a:t>
            </a:r>
            <a:r>
              <a:rPr lang="en-US" dirty="0" smtClean="0"/>
              <a:t>per minute</a:t>
            </a:r>
            <a:r>
              <a:rPr lang="en-US" dirty="0"/>
              <a:t>) to provide flow rates from 1 to 8 L/min, depending </a:t>
            </a:r>
            <a:r>
              <a:rPr lang="en-US" dirty="0" smtClean="0"/>
              <a:t>on the </a:t>
            </a:r>
            <a:r>
              <a:rPr lang="en-US" dirty="0"/>
              <a:t>size of the </a:t>
            </a:r>
            <a:r>
              <a:rPr lang="en-US" dirty="0" err="1"/>
              <a:t>cannulae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pump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Pump’s components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97" y="1512332"/>
            <a:ext cx="702026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6585531" y="1981200"/>
            <a:ext cx="95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048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impeller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4724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heparinized Saline solution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564987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3455" y="603610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0835" y="588221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Fluid bearing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0" y="394552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journal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The TandemHeart Escort </a:t>
            </a:r>
            <a:r>
              <a:rPr lang="en-US" sz="2000" b="1" dirty="0" smtClean="0">
                <a:solidFill>
                  <a:schemeClr val="tx1"/>
                </a:solidFill>
              </a:rPr>
              <a:t>is  </a:t>
            </a:r>
            <a:r>
              <a:rPr lang="en-US" sz="2000" b="1" dirty="0">
                <a:solidFill>
                  <a:schemeClr val="tx1"/>
                </a:solidFill>
              </a:rPr>
              <a:t>a microprocessor-based controller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that powers the pump and has built-in alarms and diagnostics such as flow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measurement that help </a:t>
            </a:r>
            <a:r>
              <a:rPr lang="en-US" sz="2000" b="1" dirty="0" smtClean="0">
                <a:solidFill>
                  <a:schemeClr val="tx1"/>
                </a:solidFill>
              </a:rPr>
              <a:t> assess  </a:t>
            </a:r>
            <a:r>
              <a:rPr lang="en-US" sz="2000" b="1" dirty="0">
                <a:solidFill>
                  <a:schemeClr val="tx1"/>
                </a:solidFill>
              </a:rPr>
              <a:t>pump </a:t>
            </a:r>
            <a:r>
              <a:rPr lang="en-US" sz="2000" b="1" dirty="0" smtClean="0">
                <a:solidFill>
                  <a:schemeClr val="tx1"/>
                </a:solidFill>
              </a:rPr>
              <a:t>function.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42" y="1524000"/>
            <a:ext cx="347351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2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TandemHeart</a:t>
            </a:r>
            <a:r>
              <a:rPr lang="en-US" dirty="0"/>
              <a:t> system can be </a:t>
            </a:r>
            <a:r>
              <a:rPr lang="en-US" dirty="0" smtClean="0"/>
              <a:t>inserted </a:t>
            </a:r>
            <a:r>
              <a:rPr lang="en-US" dirty="0" err="1" smtClean="0"/>
              <a:t>percutaneously</a:t>
            </a:r>
            <a:r>
              <a:rPr lang="en-US" dirty="0" smtClean="0"/>
              <a:t> in the </a:t>
            </a:r>
            <a:r>
              <a:rPr lang="en-US" dirty="0"/>
              <a:t>catheterization laboratory through standard insertion techniques</a:t>
            </a:r>
            <a:r>
              <a:rPr lang="en-US" dirty="0" smtClean="0"/>
              <a:t>.</a:t>
            </a:r>
          </a:p>
          <a:p>
            <a:r>
              <a:rPr lang="en-US" dirty="0"/>
              <a:t>The femoral vein is accessed for </a:t>
            </a:r>
            <a:r>
              <a:rPr lang="en-US" dirty="0" err="1"/>
              <a:t>transseptal</a:t>
            </a:r>
            <a:r>
              <a:rPr lang="en-US" dirty="0"/>
              <a:t> puncture,</a:t>
            </a:r>
          </a:p>
          <a:p>
            <a:pPr marL="0" indent="0">
              <a:buNone/>
            </a:pPr>
            <a:r>
              <a:rPr lang="en-US" dirty="0" smtClean="0"/>
              <a:t>   which </a:t>
            </a:r>
            <a:r>
              <a:rPr lang="en-US" dirty="0"/>
              <a:t>is performed under </a:t>
            </a:r>
            <a:r>
              <a:rPr lang="en-US" dirty="0" smtClean="0"/>
              <a:t>fluoroscopic  guidance using the </a:t>
            </a:r>
            <a:r>
              <a:rPr lang="en-US" dirty="0" err="1" smtClean="0"/>
              <a:t>Brockenbrough</a:t>
            </a:r>
            <a:r>
              <a:rPr lang="en-US" dirty="0" smtClean="0"/>
              <a:t> needle and a Mullins sheath.</a:t>
            </a:r>
          </a:p>
          <a:p>
            <a:r>
              <a:rPr lang="en-US" dirty="0" smtClean="0"/>
              <a:t>Once </a:t>
            </a:r>
            <a:r>
              <a:rPr lang="en-US" dirty="0"/>
              <a:t>the puncture is made in </a:t>
            </a:r>
            <a:r>
              <a:rPr lang="en-US" dirty="0" smtClean="0"/>
              <a:t>the fossa </a:t>
            </a:r>
            <a:r>
              <a:rPr lang="en-US" dirty="0" err="1"/>
              <a:t>ovalis</a:t>
            </a:r>
            <a:r>
              <a:rPr lang="en-US" dirty="0"/>
              <a:t>, heparin is given to achieve a target activated </a:t>
            </a:r>
            <a:r>
              <a:rPr lang="en-US" dirty="0" smtClean="0"/>
              <a:t>clotting time </a:t>
            </a:r>
            <a:r>
              <a:rPr lang="en-US" dirty="0"/>
              <a:t>(ACT) of more than 300 seconds before inserting the cannula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Implantation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confirming the position of the Mullins sheath in </a:t>
            </a:r>
            <a:r>
              <a:rPr lang="en-US" dirty="0" smtClean="0"/>
              <a:t>the LA</a:t>
            </a:r>
            <a:r>
              <a:rPr lang="en-US" dirty="0"/>
              <a:t>, a stiff </a:t>
            </a:r>
            <a:r>
              <a:rPr lang="en-US" dirty="0" smtClean="0"/>
              <a:t>wire is </a:t>
            </a:r>
            <a:r>
              <a:rPr lang="en-US" dirty="0"/>
              <a:t>placed into the LA and the Mullins sheath </a:t>
            </a:r>
            <a:r>
              <a:rPr lang="en-US" dirty="0" smtClean="0"/>
              <a:t>is exchanged </a:t>
            </a:r>
            <a:r>
              <a:rPr lang="en-US" dirty="0"/>
              <a:t>for the </a:t>
            </a:r>
            <a:r>
              <a:rPr lang="en-US" dirty="0" err="1"/>
              <a:t>TandemHeart</a:t>
            </a:r>
            <a:r>
              <a:rPr lang="en-US" dirty="0"/>
              <a:t> 14-Fr/21-Fr two-stage </a:t>
            </a:r>
            <a:r>
              <a:rPr lang="en-US" dirty="0" smtClean="0"/>
              <a:t>dilator. The </a:t>
            </a:r>
            <a:r>
              <a:rPr lang="en-US" dirty="0"/>
              <a:t>dilator increases the septum puncture site diameter </a:t>
            </a:r>
            <a:r>
              <a:rPr lang="en-US" dirty="0" smtClean="0"/>
              <a:t>and enables </a:t>
            </a:r>
            <a:r>
              <a:rPr lang="en-US" dirty="0"/>
              <a:t>the 21-Fr </a:t>
            </a:r>
            <a:r>
              <a:rPr lang="en-US" dirty="0" err="1"/>
              <a:t>transseptal</a:t>
            </a:r>
            <a:r>
              <a:rPr lang="en-US" dirty="0"/>
              <a:t> cannula to be inserted into the LA</a:t>
            </a:r>
            <a:r>
              <a:rPr lang="en-US" dirty="0" smtClean="0"/>
              <a:t>.</a:t>
            </a:r>
          </a:p>
          <a:p>
            <a:r>
              <a:rPr lang="en-US" dirty="0"/>
              <a:t>The cannula tip contains three radiopaque </a:t>
            </a:r>
            <a:r>
              <a:rPr lang="en-US" dirty="0" smtClean="0"/>
              <a:t> marker </a:t>
            </a:r>
            <a:r>
              <a:rPr lang="en-US" dirty="0"/>
              <a:t>disks </a:t>
            </a:r>
            <a:r>
              <a:rPr lang="en-US" dirty="0" smtClean="0"/>
              <a:t>that can </a:t>
            </a:r>
            <a:r>
              <a:rPr lang="en-US" dirty="0"/>
              <a:t>be viewed under fluoroscopy </a:t>
            </a:r>
            <a:r>
              <a:rPr lang="en-US" dirty="0" smtClean="0"/>
              <a:t> to </a:t>
            </a:r>
            <a:r>
              <a:rPr lang="en-US" dirty="0"/>
              <a:t>confirm that the </a:t>
            </a:r>
            <a:r>
              <a:rPr lang="en-US" dirty="0" smtClean="0"/>
              <a:t>position of </a:t>
            </a:r>
            <a:r>
              <a:rPr lang="en-US" dirty="0"/>
              <a:t>the cannula tip is in the LA. </a:t>
            </a:r>
            <a:r>
              <a:rPr lang="en-US" dirty="0" err="1" smtClean="0"/>
              <a:t>Transesophageal</a:t>
            </a:r>
            <a:r>
              <a:rPr lang="en-US" dirty="0" smtClean="0"/>
              <a:t> echocardiography </a:t>
            </a:r>
            <a:r>
              <a:rPr lang="en-US" dirty="0"/>
              <a:t>has also been used to </a:t>
            </a:r>
            <a:r>
              <a:rPr lang="en-US" dirty="0" smtClean="0"/>
              <a:t>help with </a:t>
            </a:r>
            <a:r>
              <a:rPr lang="en-US" dirty="0"/>
              <a:t>the insertion and cannula tip </a:t>
            </a:r>
            <a:r>
              <a:rPr lang="en-US" dirty="0" smtClean="0"/>
              <a:t>placement. The </a:t>
            </a:r>
            <a:r>
              <a:rPr lang="en-US" dirty="0"/>
              <a:t>end of the cannula outside of the </a:t>
            </a:r>
            <a:r>
              <a:rPr lang="en-US" dirty="0" smtClean="0"/>
              <a:t>patient is </a:t>
            </a:r>
            <a:r>
              <a:rPr lang="en-US" dirty="0"/>
              <a:t>sutured to the thigh to help prevent </a:t>
            </a:r>
            <a:r>
              <a:rPr lang="en-US" dirty="0" smtClean="0"/>
              <a:t>cannula dislodgement</a:t>
            </a:r>
            <a:r>
              <a:rPr lang="en-US" dirty="0"/>
              <a:t>. Color Doppler has been used </a:t>
            </a:r>
            <a:r>
              <a:rPr lang="en-US" dirty="0" smtClean="0"/>
              <a:t>to visualize </a:t>
            </a:r>
            <a:r>
              <a:rPr lang="en-US" dirty="0"/>
              <a:t>flow through the holes of the </a:t>
            </a:r>
            <a:r>
              <a:rPr lang="en-US" dirty="0" smtClean="0"/>
              <a:t>cannula tip </a:t>
            </a:r>
            <a:r>
              <a:rPr lang="en-US" dirty="0"/>
              <a:t>to verify correct placement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30793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1214</TotalTime>
  <Words>785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The Tandem heart system, device description and clinical results</vt:lpstr>
      <vt:lpstr>What is the TandemHeart?</vt:lpstr>
      <vt:lpstr>PowerPoint Presentation</vt:lpstr>
      <vt:lpstr>How does the pump work?</vt:lpstr>
      <vt:lpstr>How does the pump work?</vt:lpstr>
      <vt:lpstr>Pump’s components</vt:lpstr>
      <vt:lpstr>The TandemHeart Escort is  a microprocessor-based controller that powers the pump and has built-in alarms and diagnostics such as flow measurement that help  assess  pump function.</vt:lpstr>
      <vt:lpstr>Implantation procedure</vt:lpstr>
      <vt:lpstr>Implantation procedure</vt:lpstr>
      <vt:lpstr>Implantation procedure</vt:lpstr>
      <vt:lpstr>Conclustion</vt:lpstr>
      <vt:lpstr>Which Cardiac assist systems have I scanned?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Tandem heart system, device description and clinical results</dc:title>
  <dc:creator>Mattie</dc:creator>
  <cp:lastModifiedBy>Mattie</cp:lastModifiedBy>
  <cp:revision>14</cp:revision>
  <dcterms:created xsi:type="dcterms:W3CDTF">2012-03-15T16:58:58Z</dcterms:created>
  <dcterms:modified xsi:type="dcterms:W3CDTF">2012-03-16T13:14:31Z</dcterms:modified>
</cp:coreProperties>
</file>