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2" r:id="rId16"/>
    <p:sldId id="283" r:id="rId17"/>
    <p:sldId id="274" r:id="rId18"/>
    <p:sldId id="270" r:id="rId19"/>
    <p:sldId id="271" r:id="rId20"/>
    <p:sldId id="272" r:id="rId21"/>
    <p:sldId id="273" r:id="rId22"/>
    <p:sldId id="277" r:id="rId23"/>
    <p:sldId id="278" r:id="rId24"/>
    <p:sldId id="275" r:id="rId25"/>
    <p:sldId id="276" r:id="rId26"/>
    <p:sldId id="279" r:id="rId27"/>
    <p:sldId id="280" r:id="rId28"/>
    <p:sldId id="28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94656" autoAdjust="0"/>
  </p:normalViewPr>
  <p:slideViewPr>
    <p:cSldViewPr>
      <p:cViewPr>
        <p:scale>
          <a:sx n="70" d="100"/>
          <a:sy n="70" d="100"/>
        </p:scale>
        <p:origin x="-492"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FBDEC5-2103-4704-8758-EADD59FBD142}"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FBDEC5-2103-4704-8758-EADD59FBD142}"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AD5774-60E9-4B76-8D12-F228AAD9BEC9}" type="datetimeFigureOut">
              <a:rPr lang="en-US" smtClean="0"/>
              <a:t>6/4/2011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FBDEC5-2103-4704-8758-EADD59FBD142}"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F1AD5774-60E9-4B76-8D12-F228AAD9BEC9}" type="datetimeFigureOut">
              <a:rPr lang="en-US" smtClean="0"/>
              <a:t>6/4/2011</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47FBDEC5-2103-4704-8758-EADD59FBD142}"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Aortic Stenosis</a:t>
            </a:r>
            <a:endParaRPr lang="en-US" b="1" dirty="0"/>
          </a:p>
        </p:txBody>
      </p:sp>
    </p:spTree>
    <p:extLst>
      <p:ext uri="{BB962C8B-B14F-4D97-AF65-F5344CB8AC3E}">
        <p14:creationId xmlns:p14="http://schemas.microsoft.com/office/powerpoint/2010/main" val="3045378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ECHO FINDINGS IN BAV</a:t>
            </a:r>
            <a:endParaRPr lang="en-US" b="1" dirty="0"/>
          </a:p>
        </p:txBody>
      </p:sp>
      <p:sp>
        <p:nvSpPr>
          <p:cNvPr id="3" name="Content Placeholder 2"/>
          <p:cNvSpPr>
            <a:spLocks noGrp="1"/>
          </p:cNvSpPr>
          <p:nvPr>
            <p:ph sz="quarter" idx="13"/>
          </p:nvPr>
        </p:nvSpPr>
        <p:spPr/>
        <p:txBody>
          <a:bodyPr>
            <a:normAutofit/>
          </a:bodyPr>
          <a:lstStyle/>
          <a:p>
            <a:pPr>
              <a:buClr>
                <a:schemeClr val="tx1"/>
              </a:buClr>
            </a:pPr>
            <a:r>
              <a:rPr lang="en-US" sz="2400" dirty="0" smtClean="0"/>
              <a:t>Eccentric diastolic closure line (best seen in PSLA)</a:t>
            </a:r>
          </a:p>
          <a:p>
            <a:pPr>
              <a:buClr>
                <a:schemeClr val="tx1"/>
              </a:buClr>
            </a:pPr>
            <a:r>
              <a:rPr lang="en-US" sz="2400" dirty="0" err="1" smtClean="0"/>
              <a:t>Poststenotic</a:t>
            </a:r>
            <a:r>
              <a:rPr lang="en-US" sz="2400" dirty="0" smtClean="0"/>
              <a:t> dilation of the aorta</a:t>
            </a:r>
          </a:p>
          <a:p>
            <a:pPr>
              <a:buClr>
                <a:schemeClr val="tx1"/>
              </a:buClr>
            </a:pPr>
            <a:r>
              <a:rPr lang="en-US" sz="2400" dirty="0" smtClean="0"/>
              <a:t>Concentric LVH with </a:t>
            </a:r>
            <a:r>
              <a:rPr lang="en-US" sz="2400" dirty="0" err="1" smtClean="0"/>
              <a:t>coarctation</a:t>
            </a:r>
            <a:r>
              <a:rPr lang="en-US" sz="2400" dirty="0" smtClean="0"/>
              <a:t> and or systemic HTN</a:t>
            </a:r>
          </a:p>
          <a:p>
            <a:pPr>
              <a:buClr>
                <a:schemeClr val="tx1"/>
              </a:buClr>
            </a:pPr>
            <a:r>
              <a:rPr lang="en-US" sz="2400" dirty="0" smtClean="0"/>
              <a:t>LV dilation (may indicate severe AR and/or LV failure)</a:t>
            </a:r>
          </a:p>
          <a:p>
            <a:pPr>
              <a:buClr>
                <a:schemeClr val="tx1"/>
              </a:buClr>
            </a:pPr>
            <a:r>
              <a:rPr lang="en-US" sz="2400" dirty="0" smtClean="0"/>
              <a:t>LA dilation (may indicate decreased LV compliance and/or MR)</a:t>
            </a:r>
          </a:p>
          <a:p>
            <a:pPr marL="0" indent="0">
              <a:buClr>
                <a:schemeClr val="tx1"/>
              </a:buClr>
              <a:buNone/>
            </a:pPr>
            <a:endParaRPr lang="en-US" sz="2400" dirty="0" smtClean="0"/>
          </a:p>
          <a:p>
            <a:pPr>
              <a:buClr>
                <a:schemeClr val="tx1"/>
              </a:buClr>
            </a:pPr>
            <a:endParaRPr lang="en-US" sz="2400" dirty="0"/>
          </a:p>
        </p:txBody>
      </p:sp>
    </p:spTree>
    <p:extLst>
      <p:ext uri="{BB962C8B-B14F-4D97-AF65-F5344CB8AC3E}">
        <p14:creationId xmlns:p14="http://schemas.microsoft.com/office/powerpoint/2010/main" val="10091169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ECHO FINDINGS IN Degenerative and RHD</a:t>
            </a:r>
            <a:endParaRPr lang="en-US" b="1" dirty="0"/>
          </a:p>
        </p:txBody>
      </p:sp>
      <p:sp>
        <p:nvSpPr>
          <p:cNvPr id="3" name="Content Placeholder 2"/>
          <p:cNvSpPr>
            <a:spLocks noGrp="1"/>
          </p:cNvSpPr>
          <p:nvPr>
            <p:ph sz="quarter" idx="13"/>
          </p:nvPr>
        </p:nvSpPr>
        <p:spPr/>
        <p:txBody>
          <a:bodyPr>
            <a:noAutofit/>
          </a:bodyPr>
          <a:lstStyle/>
          <a:p>
            <a:pPr>
              <a:buClr>
                <a:schemeClr val="tx1"/>
              </a:buClr>
            </a:pPr>
            <a:r>
              <a:rPr lang="en-US" sz="2400" dirty="0" smtClean="0"/>
              <a:t>Increased thickness with reduced systolic excursion of AV leaflet</a:t>
            </a:r>
          </a:p>
          <a:p>
            <a:pPr>
              <a:buClr>
                <a:schemeClr val="tx1"/>
              </a:buClr>
            </a:pPr>
            <a:r>
              <a:rPr lang="en-US" sz="2400" dirty="0" smtClean="0"/>
              <a:t>Decreased systolic maximal aortic cusp separation (AVA &lt; .75 cm^2 if maximal aortic cusp </a:t>
            </a:r>
            <a:r>
              <a:rPr lang="en-US" sz="2400" dirty="0" err="1" smtClean="0"/>
              <a:t>seperation</a:t>
            </a:r>
            <a:r>
              <a:rPr lang="en-US" sz="2400" dirty="0" smtClean="0"/>
              <a:t> is &lt;11 mm as measured in PSLA AL, assumes normal LV global systolic function.</a:t>
            </a:r>
          </a:p>
          <a:p>
            <a:pPr>
              <a:buClr>
                <a:schemeClr val="tx1"/>
              </a:buClr>
            </a:pPr>
            <a:r>
              <a:rPr lang="en-US" sz="2400" dirty="0" smtClean="0"/>
              <a:t>Leaflet edge thickening, commissural fusion, systolic doming and coexisting mitral valve disease suggest RHD etiology</a:t>
            </a:r>
          </a:p>
          <a:p>
            <a:pPr>
              <a:buClr>
                <a:schemeClr val="tx1"/>
              </a:buClr>
            </a:pPr>
            <a:r>
              <a:rPr lang="en-US" sz="2400" dirty="0" err="1" smtClean="0"/>
              <a:t>Poststenotic</a:t>
            </a:r>
            <a:r>
              <a:rPr lang="en-US" sz="2400" dirty="0" smtClean="0"/>
              <a:t> dilation of the ascending aorta</a:t>
            </a:r>
          </a:p>
        </p:txBody>
      </p:sp>
    </p:spTree>
    <p:extLst>
      <p:ext uri="{BB962C8B-B14F-4D97-AF65-F5344CB8AC3E}">
        <p14:creationId xmlns:p14="http://schemas.microsoft.com/office/powerpoint/2010/main" val="2133061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ECHO FINDINGS IN Degenerative and RHD</a:t>
            </a:r>
            <a:endParaRPr lang="en-US" dirty="0"/>
          </a:p>
        </p:txBody>
      </p:sp>
      <p:sp>
        <p:nvSpPr>
          <p:cNvPr id="3" name="Content Placeholder 2"/>
          <p:cNvSpPr>
            <a:spLocks noGrp="1"/>
          </p:cNvSpPr>
          <p:nvPr>
            <p:ph sz="quarter" idx="13"/>
          </p:nvPr>
        </p:nvSpPr>
        <p:spPr/>
        <p:txBody>
          <a:bodyPr/>
          <a:lstStyle/>
          <a:p>
            <a:pPr>
              <a:buClr>
                <a:schemeClr val="tx1"/>
              </a:buClr>
            </a:pPr>
            <a:r>
              <a:rPr lang="en-US" sz="2400" dirty="0"/>
              <a:t>LVH (suggestive of significant AS, </a:t>
            </a:r>
            <a:r>
              <a:rPr lang="en-US" sz="2400" dirty="0" err="1"/>
              <a:t>coarctation</a:t>
            </a:r>
            <a:r>
              <a:rPr lang="en-US" sz="2400" dirty="0"/>
              <a:t> and or systemic HTN)</a:t>
            </a:r>
          </a:p>
          <a:p>
            <a:pPr>
              <a:buClr>
                <a:schemeClr val="tx1"/>
              </a:buClr>
            </a:pPr>
            <a:r>
              <a:rPr lang="en-US" sz="2400" dirty="0"/>
              <a:t>Increased LV mass index</a:t>
            </a:r>
          </a:p>
          <a:p>
            <a:pPr>
              <a:buClr>
                <a:schemeClr val="tx1"/>
              </a:buClr>
            </a:pPr>
            <a:r>
              <a:rPr lang="en-US" sz="2400" dirty="0"/>
              <a:t>Decreased LV global systolic function (suggestive of significant AI and or LV failure</a:t>
            </a:r>
          </a:p>
          <a:p>
            <a:pPr>
              <a:buClr>
                <a:schemeClr val="tx1"/>
              </a:buClr>
            </a:pPr>
            <a:r>
              <a:rPr lang="en-US" sz="2400" dirty="0"/>
              <a:t>Left Atrial dilation (suggestive of decreased LV compliance and or coexisting MR)</a:t>
            </a:r>
          </a:p>
          <a:p>
            <a:pPr>
              <a:buClr>
                <a:schemeClr val="tx1"/>
              </a:buClr>
            </a:pPr>
            <a:r>
              <a:rPr lang="en-US" sz="2400" dirty="0"/>
              <a:t>Mitral annular calcification</a:t>
            </a:r>
          </a:p>
          <a:p>
            <a:endParaRPr lang="en-US" dirty="0"/>
          </a:p>
        </p:txBody>
      </p:sp>
    </p:spTree>
    <p:extLst>
      <p:ext uri="{BB962C8B-B14F-4D97-AF65-F5344CB8AC3E}">
        <p14:creationId xmlns:p14="http://schemas.microsoft.com/office/powerpoint/2010/main" val="9286364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Doppler</a:t>
            </a:r>
            <a:endParaRPr lang="en-US" b="1" dirty="0"/>
          </a:p>
        </p:txBody>
      </p:sp>
      <p:sp>
        <p:nvSpPr>
          <p:cNvPr id="3" name="Content Placeholder 2"/>
          <p:cNvSpPr>
            <a:spLocks noGrp="1"/>
          </p:cNvSpPr>
          <p:nvPr>
            <p:ph sz="quarter" idx="13"/>
          </p:nvPr>
        </p:nvSpPr>
        <p:spPr/>
        <p:txBody>
          <a:bodyPr>
            <a:normAutofit/>
          </a:bodyPr>
          <a:lstStyle/>
          <a:p>
            <a:pPr marL="0" indent="0">
              <a:buClr>
                <a:schemeClr val="tx1"/>
              </a:buClr>
              <a:buNone/>
            </a:pPr>
            <a:r>
              <a:rPr lang="en-US" sz="2400" dirty="0" smtClean="0"/>
              <a:t>Determine:</a:t>
            </a:r>
          </a:p>
          <a:p>
            <a:pPr>
              <a:buClr>
                <a:schemeClr val="tx1"/>
              </a:buClr>
            </a:pPr>
            <a:r>
              <a:rPr lang="en-US" sz="2800" dirty="0" smtClean="0"/>
              <a:t>Peak aortic velocity</a:t>
            </a:r>
          </a:p>
          <a:p>
            <a:pPr>
              <a:buClr>
                <a:schemeClr val="tx1"/>
              </a:buClr>
            </a:pPr>
            <a:r>
              <a:rPr lang="en-US" sz="2800" dirty="0" smtClean="0"/>
              <a:t>Peak instantaneous pressure gradient</a:t>
            </a:r>
          </a:p>
          <a:p>
            <a:pPr>
              <a:buClr>
                <a:schemeClr val="tx1"/>
              </a:buClr>
            </a:pPr>
            <a:r>
              <a:rPr lang="en-US" sz="2800" dirty="0" smtClean="0"/>
              <a:t>Mean </a:t>
            </a:r>
            <a:r>
              <a:rPr lang="en-US" sz="2800" dirty="0" err="1" smtClean="0"/>
              <a:t>transvalvular</a:t>
            </a:r>
            <a:r>
              <a:rPr lang="en-US" sz="2800" dirty="0" smtClean="0"/>
              <a:t> gradient</a:t>
            </a:r>
          </a:p>
          <a:p>
            <a:pPr>
              <a:buClr>
                <a:schemeClr val="tx1"/>
              </a:buClr>
            </a:pPr>
            <a:r>
              <a:rPr lang="en-US" sz="2800" dirty="0" smtClean="0"/>
              <a:t>AVA with continuity equation</a:t>
            </a:r>
          </a:p>
          <a:p>
            <a:pPr>
              <a:buClr>
                <a:schemeClr val="tx1"/>
              </a:buClr>
            </a:pPr>
            <a:r>
              <a:rPr lang="en-US" sz="2800" dirty="0" smtClean="0"/>
              <a:t>AVA index</a:t>
            </a:r>
          </a:p>
          <a:p>
            <a:pPr>
              <a:buClr>
                <a:schemeClr val="tx1"/>
              </a:buClr>
            </a:pPr>
            <a:r>
              <a:rPr lang="en-US" sz="2800" dirty="0" smtClean="0"/>
              <a:t>Velocity ratio (LVOT </a:t>
            </a:r>
            <a:r>
              <a:rPr lang="en-US" sz="2800" dirty="0" err="1" smtClean="0"/>
              <a:t>vti</a:t>
            </a:r>
            <a:r>
              <a:rPr lang="en-US" sz="2800" dirty="0" smtClean="0"/>
              <a:t> / AV </a:t>
            </a:r>
            <a:r>
              <a:rPr lang="en-US" sz="2800" dirty="0" err="1" smtClean="0"/>
              <a:t>vti</a:t>
            </a:r>
            <a:r>
              <a:rPr lang="en-US" sz="2800" dirty="0" smtClean="0"/>
              <a:t>) </a:t>
            </a:r>
          </a:p>
          <a:p>
            <a:pPr marL="0" indent="0">
              <a:buClr>
                <a:schemeClr val="tx1"/>
              </a:buClr>
              <a:buNone/>
            </a:pPr>
            <a:endParaRPr lang="en-US" sz="2400" dirty="0" smtClean="0"/>
          </a:p>
          <a:p>
            <a:pPr>
              <a:buClr>
                <a:schemeClr val="tx1"/>
              </a:buClr>
            </a:pPr>
            <a:endParaRPr lang="en-US" sz="2400" dirty="0"/>
          </a:p>
        </p:txBody>
      </p:sp>
    </p:spTree>
    <p:extLst>
      <p:ext uri="{BB962C8B-B14F-4D97-AF65-F5344CB8AC3E}">
        <p14:creationId xmlns:p14="http://schemas.microsoft.com/office/powerpoint/2010/main" val="36793542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Doppler</a:t>
            </a:r>
            <a:endParaRPr lang="en-US" dirty="0"/>
          </a:p>
        </p:txBody>
      </p:sp>
      <p:sp>
        <p:nvSpPr>
          <p:cNvPr id="3" name="Content Placeholder 2"/>
          <p:cNvSpPr>
            <a:spLocks noGrp="1"/>
          </p:cNvSpPr>
          <p:nvPr>
            <p:ph sz="quarter" idx="13"/>
          </p:nvPr>
        </p:nvSpPr>
        <p:spPr/>
        <p:txBody>
          <a:bodyPr>
            <a:normAutofit lnSpcReduction="10000"/>
          </a:bodyPr>
          <a:lstStyle/>
          <a:p>
            <a:pPr>
              <a:buClr>
                <a:schemeClr val="tx1"/>
              </a:buClr>
            </a:pPr>
            <a:r>
              <a:rPr lang="en-US" sz="2800" dirty="0" smtClean="0"/>
              <a:t>Presence and severity of coexisting </a:t>
            </a:r>
            <a:r>
              <a:rPr lang="en-US" sz="2800" dirty="0" err="1" smtClean="0"/>
              <a:t>valvular</a:t>
            </a:r>
            <a:r>
              <a:rPr lang="en-US" sz="2800" dirty="0" smtClean="0"/>
              <a:t> regurgitation</a:t>
            </a:r>
          </a:p>
          <a:p>
            <a:pPr>
              <a:buClr>
                <a:schemeClr val="tx1"/>
              </a:buClr>
            </a:pPr>
            <a:r>
              <a:rPr lang="en-US" sz="2800" dirty="0" smtClean="0"/>
              <a:t>LV SV, CO, cardiac index </a:t>
            </a:r>
          </a:p>
          <a:p>
            <a:pPr>
              <a:buClr>
                <a:schemeClr val="tx1"/>
              </a:buClr>
            </a:pPr>
            <a:r>
              <a:rPr lang="en-US" sz="2800" dirty="0" smtClean="0"/>
              <a:t>Grade of diastolic dysfunction</a:t>
            </a:r>
          </a:p>
          <a:p>
            <a:pPr>
              <a:buClr>
                <a:schemeClr val="tx1"/>
              </a:buClr>
            </a:pPr>
            <a:r>
              <a:rPr lang="en-US" sz="2800" dirty="0" smtClean="0"/>
              <a:t>LV systolic pressure</a:t>
            </a:r>
          </a:p>
          <a:p>
            <a:pPr>
              <a:buClr>
                <a:schemeClr val="tx1"/>
              </a:buClr>
            </a:pPr>
            <a:r>
              <a:rPr lang="en-US" sz="2800" dirty="0" smtClean="0"/>
              <a:t>Systolic pulmonary artery pressure, mean pulmonary artery pressure, pulmonary artery end diastolic pressure, pulmonary vascular resistance</a:t>
            </a:r>
            <a:endParaRPr lang="en-US" sz="2800" dirty="0"/>
          </a:p>
        </p:txBody>
      </p:sp>
    </p:spTree>
    <p:extLst>
      <p:ext uri="{BB962C8B-B14F-4D97-AF65-F5344CB8AC3E}">
        <p14:creationId xmlns:p14="http://schemas.microsoft.com/office/powerpoint/2010/main" val="27432717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ERRORS in </a:t>
            </a:r>
            <a:r>
              <a:rPr lang="en-US" b="1" dirty="0" err="1" smtClean="0"/>
              <a:t>doppler</a:t>
            </a:r>
            <a:r>
              <a:rPr lang="en-US" b="1" dirty="0" smtClean="0"/>
              <a:t> derived gradients</a:t>
            </a:r>
            <a:endParaRPr lang="en-US" b="1" dirty="0"/>
          </a:p>
        </p:txBody>
      </p:sp>
      <p:sp>
        <p:nvSpPr>
          <p:cNvPr id="3" name="Content Placeholder 2"/>
          <p:cNvSpPr>
            <a:spLocks noGrp="1"/>
          </p:cNvSpPr>
          <p:nvPr>
            <p:ph sz="quarter" idx="13"/>
          </p:nvPr>
        </p:nvSpPr>
        <p:spPr/>
        <p:txBody>
          <a:bodyPr/>
          <a:lstStyle/>
          <a:p>
            <a:pPr marL="0" indent="0">
              <a:buNone/>
            </a:pPr>
            <a:r>
              <a:rPr lang="en-US" sz="2400" b="1" dirty="0" smtClean="0"/>
              <a:t>Overestimation </a:t>
            </a:r>
            <a:r>
              <a:rPr lang="en-US" sz="2400" dirty="0"/>
              <a:t>	</a:t>
            </a:r>
          </a:p>
          <a:p>
            <a:pPr lvl="1"/>
            <a:r>
              <a:rPr lang="en-US" sz="2400" dirty="0" smtClean="0"/>
              <a:t> </a:t>
            </a:r>
            <a:r>
              <a:rPr lang="en-US" sz="2400" dirty="0"/>
              <a:t>Aortic Insufficiency </a:t>
            </a:r>
          </a:p>
          <a:p>
            <a:pPr lvl="1"/>
            <a:r>
              <a:rPr lang="en-US" sz="2400" dirty="0" smtClean="0"/>
              <a:t></a:t>
            </a:r>
            <a:r>
              <a:rPr lang="en-US" sz="2400" dirty="0" err="1" smtClean="0"/>
              <a:t>Subaortic</a:t>
            </a:r>
            <a:r>
              <a:rPr lang="en-US" sz="2400" dirty="0" smtClean="0"/>
              <a:t> </a:t>
            </a:r>
            <a:r>
              <a:rPr lang="en-US" sz="2400" dirty="0"/>
              <a:t>Membrane </a:t>
            </a:r>
          </a:p>
          <a:p>
            <a:pPr lvl="1"/>
            <a:r>
              <a:rPr lang="en-US" sz="2400" dirty="0" smtClean="0"/>
              <a:t> </a:t>
            </a:r>
            <a:r>
              <a:rPr lang="en-US" sz="2400" dirty="0"/>
              <a:t>High output states </a:t>
            </a:r>
          </a:p>
          <a:p>
            <a:pPr lvl="1"/>
            <a:r>
              <a:rPr lang="en-US" sz="2400" dirty="0" smtClean="0"/>
              <a:t>PVC’s </a:t>
            </a:r>
            <a:endParaRPr lang="en-US" sz="2400" dirty="0"/>
          </a:p>
          <a:p>
            <a:pPr lvl="1"/>
            <a:r>
              <a:rPr lang="en-US" sz="2400" dirty="0" smtClean="0"/>
              <a:t> </a:t>
            </a:r>
            <a:r>
              <a:rPr lang="en-US" sz="2400" dirty="0" err="1"/>
              <a:t>Afib</a:t>
            </a:r>
            <a:r>
              <a:rPr lang="en-US" sz="2400" dirty="0"/>
              <a:t> </a:t>
            </a:r>
          </a:p>
          <a:p>
            <a:pPr marL="0" indent="0">
              <a:buClr>
                <a:schemeClr val="tx1"/>
              </a:buClr>
              <a:buNone/>
            </a:pPr>
            <a:r>
              <a:rPr lang="en-US" dirty="0"/>
              <a:t>	</a:t>
            </a:r>
          </a:p>
          <a:p>
            <a:pPr>
              <a:buClr>
                <a:schemeClr val="tx1"/>
              </a:buClr>
            </a:pPr>
            <a:endParaRPr lang="en-US" dirty="0"/>
          </a:p>
        </p:txBody>
      </p:sp>
    </p:spTree>
    <p:extLst>
      <p:ext uri="{BB962C8B-B14F-4D97-AF65-F5344CB8AC3E}">
        <p14:creationId xmlns:p14="http://schemas.microsoft.com/office/powerpoint/2010/main" val="261547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Errors in </a:t>
            </a:r>
            <a:r>
              <a:rPr lang="en-US" b="1" dirty="0" err="1" smtClean="0"/>
              <a:t>doppler</a:t>
            </a:r>
            <a:r>
              <a:rPr lang="en-US" b="1" dirty="0" smtClean="0"/>
              <a:t> derived gradients</a:t>
            </a:r>
            <a:endParaRPr lang="en-US" b="1" dirty="0"/>
          </a:p>
        </p:txBody>
      </p:sp>
      <p:sp>
        <p:nvSpPr>
          <p:cNvPr id="3" name="Content Placeholder 2"/>
          <p:cNvSpPr>
            <a:spLocks noGrp="1"/>
          </p:cNvSpPr>
          <p:nvPr>
            <p:ph sz="quarter" idx="13"/>
          </p:nvPr>
        </p:nvSpPr>
        <p:spPr/>
        <p:txBody>
          <a:bodyPr>
            <a:normAutofit/>
          </a:bodyPr>
          <a:lstStyle/>
          <a:p>
            <a:pPr marL="0" indent="0">
              <a:buNone/>
            </a:pPr>
            <a:r>
              <a:rPr lang="en-US" sz="2400" b="1" dirty="0" smtClean="0"/>
              <a:t>Underestimation</a:t>
            </a:r>
            <a:r>
              <a:rPr lang="en-US" sz="2400" dirty="0"/>
              <a:t>	</a:t>
            </a:r>
            <a:endParaRPr lang="en-US" sz="2400" dirty="0"/>
          </a:p>
          <a:p>
            <a:pPr lvl="1"/>
            <a:r>
              <a:rPr lang="en-US" sz="2400" dirty="0" smtClean="0"/>
              <a:t> </a:t>
            </a:r>
            <a:r>
              <a:rPr lang="en-US" sz="2400" dirty="0"/>
              <a:t>Poor Doppler signal </a:t>
            </a:r>
          </a:p>
          <a:p>
            <a:pPr lvl="1"/>
            <a:r>
              <a:rPr lang="en-US" sz="2400" dirty="0" smtClean="0"/>
              <a:t>Inappropriate </a:t>
            </a:r>
            <a:r>
              <a:rPr lang="en-US" sz="2400" dirty="0"/>
              <a:t>angle or eccentric jet </a:t>
            </a:r>
          </a:p>
          <a:p>
            <a:pPr lvl="1"/>
            <a:r>
              <a:rPr lang="en-US" sz="2400" dirty="0" smtClean="0"/>
              <a:t>Proximal </a:t>
            </a:r>
            <a:r>
              <a:rPr lang="en-US" sz="2400" dirty="0"/>
              <a:t>velocity in continuity equation </a:t>
            </a:r>
          </a:p>
          <a:p>
            <a:pPr lvl="1"/>
            <a:r>
              <a:rPr lang="en-US" sz="2400" dirty="0" smtClean="0"/>
              <a:t> </a:t>
            </a:r>
            <a:r>
              <a:rPr lang="en-US" sz="2400" dirty="0"/>
              <a:t>Lack of technical expertise </a:t>
            </a:r>
          </a:p>
          <a:p>
            <a:pPr marL="0" indent="0">
              <a:buNone/>
            </a:pPr>
            <a:r>
              <a:rPr lang="en-US" sz="2400" dirty="0"/>
              <a:t>	</a:t>
            </a:r>
          </a:p>
          <a:p>
            <a:pPr marL="0" indent="0">
              <a:buNone/>
            </a:pPr>
            <a:endParaRPr lang="en-US" sz="2400" dirty="0"/>
          </a:p>
        </p:txBody>
      </p:sp>
    </p:spTree>
    <p:extLst>
      <p:ext uri="{BB962C8B-B14F-4D97-AF65-F5344CB8AC3E}">
        <p14:creationId xmlns:p14="http://schemas.microsoft.com/office/powerpoint/2010/main" val="3751810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calculations</a:t>
            </a:r>
            <a:endParaRPr lang="en-US" b="1" dirty="0"/>
          </a:p>
        </p:txBody>
      </p:sp>
      <p:sp>
        <p:nvSpPr>
          <p:cNvPr id="3" name="Content Placeholder 2"/>
          <p:cNvSpPr>
            <a:spLocks noGrp="1"/>
          </p:cNvSpPr>
          <p:nvPr>
            <p:ph sz="quarter" idx="13"/>
          </p:nvPr>
        </p:nvSpPr>
        <p:spPr>
          <a:xfrm>
            <a:off x="609600" y="1600200"/>
            <a:ext cx="7924800" cy="4648200"/>
          </a:xfrm>
        </p:spPr>
        <p:txBody>
          <a:bodyPr>
            <a:normAutofit lnSpcReduction="10000"/>
          </a:bodyPr>
          <a:lstStyle/>
          <a:p>
            <a:pPr marL="0" indent="0">
              <a:buNone/>
            </a:pPr>
            <a:r>
              <a:rPr lang="en-US" sz="2400" dirty="0" smtClean="0"/>
              <a:t>Aortic valve area calculation utilizes the continuity equation:</a:t>
            </a:r>
          </a:p>
          <a:p>
            <a:pPr marL="0" indent="0">
              <a:buNone/>
            </a:pPr>
            <a:endParaRPr lang="en-US" sz="2400" dirty="0" smtClean="0"/>
          </a:p>
          <a:p>
            <a:pPr marL="0" indent="0">
              <a:buNone/>
            </a:pPr>
            <a:r>
              <a:rPr lang="en-US" sz="2400" dirty="0"/>
              <a:t>	</a:t>
            </a:r>
            <a:r>
              <a:rPr lang="en-US" sz="2400" dirty="0" smtClean="0"/>
              <a:t>	CSA  </a:t>
            </a:r>
            <a:r>
              <a:rPr lang="en-US" dirty="0" smtClean="0"/>
              <a:t>LVOT</a:t>
            </a:r>
            <a:r>
              <a:rPr lang="en-US" sz="1800" dirty="0" smtClean="0"/>
              <a:t>   </a:t>
            </a:r>
            <a:r>
              <a:rPr lang="en-US" sz="2400" dirty="0" smtClean="0"/>
              <a:t>x  VTI  </a:t>
            </a:r>
            <a:r>
              <a:rPr lang="en-US" dirty="0" smtClean="0"/>
              <a:t>LVOT</a:t>
            </a:r>
            <a:endParaRPr lang="en-US" dirty="0"/>
          </a:p>
          <a:p>
            <a:pPr marL="0" indent="0">
              <a:buNone/>
            </a:pPr>
            <a:r>
              <a:rPr lang="en-US" sz="2400" dirty="0" smtClean="0"/>
              <a:t>AVA cm^2 =  -------------------------------------------</a:t>
            </a:r>
          </a:p>
          <a:p>
            <a:pPr marL="0" indent="0">
              <a:buNone/>
            </a:pPr>
            <a:r>
              <a:rPr lang="en-US" sz="2400" dirty="0"/>
              <a:t>	</a:t>
            </a:r>
            <a:r>
              <a:rPr lang="en-US" sz="2400" dirty="0" smtClean="0"/>
              <a:t>		VTI </a:t>
            </a:r>
            <a:r>
              <a:rPr lang="en-US" dirty="0" smtClean="0"/>
              <a:t>AVA</a:t>
            </a:r>
            <a:endParaRPr lang="en-US" sz="1800" dirty="0"/>
          </a:p>
          <a:p>
            <a:pPr marL="0" indent="0">
              <a:buNone/>
            </a:pPr>
            <a:r>
              <a:rPr lang="en-US" sz="2400" dirty="0" smtClean="0"/>
              <a:t>AVA cm^2 = ( 0.785 x LVOT diameter^2 x VTI </a:t>
            </a:r>
            <a:r>
              <a:rPr lang="en-US" dirty="0" smtClean="0"/>
              <a:t>LVOT</a:t>
            </a:r>
            <a:r>
              <a:rPr lang="en-US" sz="2400" dirty="0" smtClean="0"/>
              <a:t>) / VTI </a:t>
            </a:r>
            <a:r>
              <a:rPr lang="en-US" dirty="0" smtClean="0"/>
              <a:t>AVA</a:t>
            </a:r>
          </a:p>
          <a:p>
            <a:pPr marL="0" indent="0">
              <a:buNone/>
            </a:pPr>
            <a:r>
              <a:rPr lang="en-US" sz="2400" dirty="0" smtClean="0"/>
              <a:t>AVA index = AVA / BSA  and  Cardiac index = CO / BSA</a:t>
            </a:r>
          </a:p>
          <a:p>
            <a:pPr marL="0" indent="0">
              <a:buNone/>
            </a:pPr>
            <a:r>
              <a:rPr lang="en-US" sz="2400" dirty="0" smtClean="0"/>
              <a:t>SV = .785 x D^2 x VTI </a:t>
            </a:r>
            <a:r>
              <a:rPr lang="en-US" sz="1600" dirty="0" smtClean="0"/>
              <a:t>LVOT</a:t>
            </a:r>
          </a:p>
          <a:p>
            <a:pPr marL="0" indent="0">
              <a:buNone/>
            </a:pPr>
            <a:r>
              <a:rPr lang="en-US" sz="2400" dirty="0" smtClean="0"/>
              <a:t>CO = HR x SV</a:t>
            </a:r>
          </a:p>
          <a:p>
            <a:pPr marL="0" indent="0">
              <a:buNone/>
            </a:pPr>
            <a:endParaRPr lang="en-US" sz="2400" dirty="0"/>
          </a:p>
        </p:txBody>
      </p:sp>
    </p:spTree>
    <p:extLst>
      <p:ext uri="{BB962C8B-B14F-4D97-AF65-F5344CB8AC3E}">
        <p14:creationId xmlns:p14="http://schemas.microsoft.com/office/powerpoint/2010/main" val="3891665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CALCULATIONs</a:t>
            </a:r>
            <a:endParaRPr lang="en-US" b="1" dirty="0"/>
          </a:p>
        </p:txBody>
      </p:sp>
      <p:sp>
        <p:nvSpPr>
          <p:cNvPr id="3" name="Content Placeholder 2"/>
          <p:cNvSpPr>
            <a:spLocks noGrp="1"/>
          </p:cNvSpPr>
          <p:nvPr>
            <p:ph sz="quarter" idx="13"/>
          </p:nvPr>
        </p:nvSpPr>
        <p:spPr/>
        <p:txBody>
          <a:bodyPr>
            <a:normAutofit lnSpcReduction="10000"/>
          </a:bodyPr>
          <a:lstStyle/>
          <a:p>
            <a:pPr marL="0" indent="0">
              <a:buNone/>
            </a:pPr>
            <a:r>
              <a:rPr lang="en-US" sz="2400" dirty="0" smtClean="0"/>
              <a:t>SPAP or systolic pulmonary artery pressure is equal to RVSP or right ventricular systolic pressure in the absence of RVOT obstruction.</a:t>
            </a:r>
          </a:p>
          <a:p>
            <a:pPr marL="0" indent="0" algn="ctr">
              <a:buNone/>
            </a:pPr>
            <a:r>
              <a:rPr lang="en-US" sz="2400" b="1" dirty="0" smtClean="0"/>
              <a:t>SPAP = RVSP = 4 ( V </a:t>
            </a:r>
            <a:r>
              <a:rPr lang="en-US" sz="1600" b="1" dirty="0" smtClean="0"/>
              <a:t>TRMAX </a:t>
            </a:r>
            <a:r>
              <a:rPr lang="en-US" sz="2400" b="1" dirty="0"/>
              <a:t> </a:t>
            </a:r>
            <a:r>
              <a:rPr lang="en-US" sz="2400" b="1" dirty="0" smtClean="0"/>
              <a:t>)^2 + RAP</a:t>
            </a:r>
          </a:p>
          <a:p>
            <a:pPr marL="0" indent="0">
              <a:buNone/>
            </a:pPr>
            <a:r>
              <a:rPr lang="en-US" sz="2400" dirty="0" smtClean="0"/>
              <a:t>To approximate the RAP, examine the IVC by 2D and </a:t>
            </a:r>
            <a:r>
              <a:rPr lang="en-US" sz="2400" dirty="0" err="1" smtClean="0"/>
              <a:t>substitude</a:t>
            </a:r>
            <a:r>
              <a:rPr lang="en-US" sz="2400" dirty="0" smtClean="0"/>
              <a:t> one of the following</a:t>
            </a:r>
          </a:p>
          <a:p>
            <a:pPr marL="0" indent="0">
              <a:buNone/>
            </a:pPr>
            <a:r>
              <a:rPr lang="en-US" sz="2000" dirty="0" smtClean="0"/>
              <a:t>IVC &lt; 1.7 cm and collapses &gt; 50%   RAP = 5</a:t>
            </a:r>
          </a:p>
          <a:p>
            <a:pPr marL="0" indent="0">
              <a:buNone/>
            </a:pPr>
            <a:r>
              <a:rPr lang="en-US" sz="2000" dirty="0" smtClean="0"/>
              <a:t>IVC &lt; 1.7 cm and collapses &lt; 50%   RAP=10</a:t>
            </a:r>
          </a:p>
          <a:p>
            <a:pPr marL="0" indent="0">
              <a:buNone/>
            </a:pPr>
            <a:r>
              <a:rPr lang="en-US" sz="2000" dirty="0" smtClean="0"/>
              <a:t>IVC &gt; 1.7 cm and collapses &lt; 50%   RAP=15</a:t>
            </a:r>
          </a:p>
          <a:p>
            <a:pPr marL="0" indent="0">
              <a:buNone/>
            </a:pPr>
            <a:r>
              <a:rPr lang="en-US" sz="2000" dirty="0" smtClean="0"/>
              <a:t>IVC &gt; 1.7 cm with no collapse          RAP=20</a:t>
            </a:r>
            <a:endParaRPr lang="en-US" sz="2000" dirty="0"/>
          </a:p>
          <a:p>
            <a:pPr marL="0" indent="0" algn="ctr">
              <a:buNone/>
            </a:pPr>
            <a:endParaRPr lang="en-US" sz="2400" b="1" dirty="0"/>
          </a:p>
        </p:txBody>
      </p:sp>
    </p:spTree>
    <p:extLst>
      <p:ext uri="{BB962C8B-B14F-4D97-AF65-F5344CB8AC3E}">
        <p14:creationId xmlns:p14="http://schemas.microsoft.com/office/powerpoint/2010/main" val="194655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Calculations</a:t>
            </a:r>
            <a:endParaRPr lang="en-US" b="1" dirty="0"/>
          </a:p>
        </p:txBody>
      </p:sp>
      <p:sp>
        <p:nvSpPr>
          <p:cNvPr id="3" name="Content Placeholder 2"/>
          <p:cNvSpPr>
            <a:spLocks noGrp="1"/>
          </p:cNvSpPr>
          <p:nvPr>
            <p:ph sz="quarter" idx="13"/>
          </p:nvPr>
        </p:nvSpPr>
        <p:spPr/>
        <p:txBody>
          <a:bodyPr>
            <a:normAutofit/>
          </a:bodyPr>
          <a:lstStyle/>
          <a:p>
            <a:pPr marL="0" indent="0">
              <a:buNone/>
            </a:pPr>
            <a:r>
              <a:rPr lang="en-US" sz="2400" dirty="0" smtClean="0"/>
              <a:t>MPAP or mean pulmonary artery pressure is measured utilizing RVOT acceleration time</a:t>
            </a:r>
          </a:p>
          <a:p>
            <a:pPr marL="0" indent="0">
              <a:buNone/>
            </a:pPr>
            <a:endParaRPr lang="en-US" sz="2400" dirty="0"/>
          </a:p>
          <a:p>
            <a:pPr marL="0" indent="0" algn="ctr">
              <a:buNone/>
            </a:pPr>
            <a:r>
              <a:rPr lang="en-US" sz="2400" b="1" dirty="0" smtClean="0"/>
              <a:t>MPAP =  80 – 0.5 RVOT </a:t>
            </a:r>
            <a:r>
              <a:rPr lang="en-US" sz="1400" b="1" dirty="0" smtClean="0"/>
              <a:t>acceleration time</a:t>
            </a:r>
            <a:endParaRPr lang="en-US" sz="2400" b="1" dirty="0"/>
          </a:p>
        </p:txBody>
      </p:sp>
    </p:spTree>
    <p:extLst>
      <p:ext uri="{BB962C8B-B14F-4D97-AF65-F5344CB8AC3E}">
        <p14:creationId xmlns:p14="http://schemas.microsoft.com/office/powerpoint/2010/main" val="2919544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Definition</a:t>
            </a:r>
            <a:endParaRPr lang="en-US" b="1" dirty="0"/>
          </a:p>
        </p:txBody>
      </p:sp>
      <p:sp>
        <p:nvSpPr>
          <p:cNvPr id="3" name="Content Placeholder 2"/>
          <p:cNvSpPr>
            <a:spLocks noGrp="1"/>
          </p:cNvSpPr>
          <p:nvPr>
            <p:ph sz="quarter" idx="13"/>
          </p:nvPr>
        </p:nvSpPr>
        <p:spPr/>
        <p:txBody>
          <a:bodyPr>
            <a:normAutofit/>
          </a:bodyPr>
          <a:lstStyle/>
          <a:p>
            <a:pPr marL="0" indent="0">
              <a:buNone/>
            </a:pPr>
            <a:r>
              <a:rPr lang="en-US" sz="2800" dirty="0" smtClean="0"/>
              <a:t>Narrowing of the Aortic orifice impeding the systolic flow from left ventricle to aorta</a:t>
            </a:r>
            <a:r>
              <a:rPr lang="en-US" sz="2800" dirty="0" smtClean="0"/>
              <a:t>.</a:t>
            </a:r>
          </a:p>
          <a:p>
            <a:pPr marL="0" indent="0">
              <a:buNone/>
            </a:pPr>
            <a:r>
              <a:rPr lang="en-US" sz="2800" dirty="0" smtClean="0"/>
              <a:t>Note: </a:t>
            </a:r>
          </a:p>
          <a:p>
            <a:pPr marL="0" indent="0">
              <a:buNone/>
            </a:pPr>
            <a:r>
              <a:rPr lang="en-US" sz="2800" dirty="0"/>
              <a:t>The </a:t>
            </a:r>
            <a:r>
              <a:rPr lang="en-US" sz="2800" dirty="0" err="1"/>
              <a:t>Subvalvular</a:t>
            </a:r>
            <a:r>
              <a:rPr lang="en-US" sz="2800" dirty="0"/>
              <a:t> and </a:t>
            </a:r>
            <a:r>
              <a:rPr lang="en-US" sz="2800" dirty="0" err="1"/>
              <a:t>supravalvular</a:t>
            </a:r>
            <a:r>
              <a:rPr lang="en-US" sz="2800" dirty="0"/>
              <a:t> stenosis </a:t>
            </a:r>
            <a:r>
              <a:rPr lang="en-US" sz="2800" dirty="0" smtClean="0"/>
              <a:t>will </a:t>
            </a:r>
            <a:r>
              <a:rPr lang="en-US" sz="2800" dirty="0"/>
              <a:t>not </a:t>
            </a:r>
            <a:r>
              <a:rPr lang="en-US" sz="2800" dirty="0" smtClean="0"/>
              <a:t>be discussed, the following relates mostly to </a:t>
            </a:r>
            <a:r>
              <a:rPr lang="en-US" sz="2800" dirty="0" err="1" smtClean="0"/>
              <a:t>valvular</a:t>
            </a:r>
            <a:r>
              <a:rPr lang="en-US" sz="2800" dirty="0" smtClean="0"/>
              <a:t> stenosis.</a:t>
            </a:r>
            <a:endParaRPr lang="en-US" sz="2800" dirty="0"/>
          </a:p>
          <a:p>
            <a:pPr marL="0" indent="0">
              <a:buNone/>
            </a:pPr>
            <a:endParaRPr lang="en-US" sz="2800" dirty="0"/>
          </a:p>
        </p:txBody>
      </p:sp>
    </p:spTree>
    <p:extLst>
      <p:ext uri="{BB962C8B-B14F-4D97-AF65-F5344CB8AC3E}">
        <p14:creationId xmlns:p14="http://schemas.microsoft.com/office/powerpoint/2010/main" val="36852885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calculations</a:t>
            </a:r>
            <a:endParaRPr lang="en-US" b="1" dirty="0"/>
          </a:p>
        </p:txBody>
      </p:sp>
      <p:sp>
        <p:nvSpPr>
          <p:cNvPr id="3" name="Content Placeholder 2"/>
          <p:cNvSpPr>
            <a:spLocks noGrp="1"/>
          </p:cNvSpPr>
          <p:nvPr>
            <p:ph sz="quarter" idx="13"/>
          </p:nvPr>
        </p:nvSpPr>
        <p:spPr/>
        <p:txBody>
          <a:bodyPr>
            <a:normAutofit/>
          </a:bodyPr>
          <a:lstStyle/>
          <a:p>
            <a:pPr marL="0" indent="0">
              <a:buNone/>
            </a:pPr>
            <a:r>
              <a:rPr lang="en-US" sz="2400" dirty="0" smtClean="0"/>
              <a:t>PAEDP or pulmonary artery end diastolic pressure </a:t>
            </a:r>
            <a:r>
              <a:rPr lang="en-US" sz="2400" smtClean="0"/>
              <a:t>is measured </a:t>
            </a:r>
            <a:r>
              <a:rPr lang="en-US" sz="2400" dirty="0" smtClean="0"/>
              <a:t>as follows:</a:t>
            </a:r>
          </a:p>
          <a:p>
            <a:pPr marL="0" indent="0">
              <a:buNone/>
            </a:pPr>
            <a:endParaRPr lang="en-US" sz="2400" dirty="0"/>
          </a:p>
          <a:p>
            <a:pPr marL="0" indent="0" algn="ctr">
              <a:buNone/>
            </a:pPr>
            <a:r>
              <a:rPr lang="en-US" sz="2400" b="1" dirty="0" smtClean="0"/>
              <a:t>PAEDP = 4 ( PR end diastolic velocity)^2 + RAP </a:t>
            </a:r>
          </a:p>
          <a:p>
            <a:pPr marL="0" indent="0" algn="ctr">
              <a:buNone/>
            </a:pPr>
            <a:endParaRPr lang="en-US" sz="2400" b="1" dirty="0"/>
          </a:p>
          <a:p>
            <a:pPr marL="0" indent="0" algn="ctr">
              <a:buNone/>
            </a:pPr>
            <a:endParaRPr lang="en-US" sz="2400" b="1" dirty="0" smtClean="0"/>
          </a:p>
          <a:p>
            <a:pPr marL="0" indent="0">
              <a:buNone/>
            </a:pPr>
            <a:r>
              <a:rPr lang="en-US" sz="2400" dirty="0" smtClean="0"/>
              <a:t>The PAEDP estimates the pulmonary wedge pressure </a:t>
            </a:r>
            <a:endParaRPr lang="en-US" sz="2400" dirty="0"/>
          </a:p>
        </p:txBody>
      </p:sp>
    </p:spTree>
    <p:extLst>
      <p:ext uri="{BB962C8B-B14F-4D97-AF65-F5344CB8AC3E}">
        <p14:creationId xmlns:p14="http://schemas.microsoft.com/office/powerpoint/2010/main" val="29885268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calculations</a:t>
            </a:r>
            <a:endParaRPr lang="en-US" b="1" dirty="0"/>
          </a:p>
        </p:txBody>
      </p:sp>
      <p:sp>
        <p:nvSpPr>
          <p:cNvPr id="3" name="Content Placeholder 2"/>
          <p:cNvSpPr>
            <a:spLocks noGrp="1"/>
          </p:cNvSpPr>
          <p:nvPr>
            <p:ph sz="quarter" idx="13"/>
          </p:nvPr>
        </p:nvSpPr>
        <p:spPr/>
        <p:txBody>
          <a:bodyPr>
            <a:normAutofit/>
          </a:bodyPr>
          <a:lstStyle/>
          <a:p>
            <a:pPr marL="0" indent="0">
              <a:buNone/>
            </a:pPr>
            <a:r>
              <a:rPr lang="en-US" sz="2400" dirty="0" smtClean="0"/>
              <a:t>PVR or pulmonary vascular resistance is measured utilizing tricuspid regurgitation and RVOT VTI</a:t>
            </a:r>
          </a:p>
          <a:p>
            <a:pPr marL="0" indent="0">
              <a:buNone/>
            </a:pPr>
            <a:endParaRPr lang="en-US" sz="2400" dirty="0"/>
          </a:p>
          <a:p>
            <a:pPr marL="0" indent="0">
              <a:buNone/>
            </a:pPr>
            <a:r>
              <a:rPr lang="en-US" sz="2400" dirty="0" smtClean="0"/>
              <a:t>		</a:t>
            </a:r>
            <a:r>
              <a:rPr lang="en-US" sz="2400" dirty="0"/>
              <a:t> TR max V</a:t>
            </a:r>
            <a:endParaRPr lang="en-US" sz="2400" dirty="0" smtClean="0"/>
          </a:p>
          <a:p>
            <a:pPr marL="0" indent="0">
              <a:buNone/>
            </a:pPr>
            <a:r>
              <a:rPr lang="en-US" sz="2400" dirty="0" smtClean="0"/>
              <a:t>PVR (</a:t>
            </a:r>
            <a:r>
              <a:rPr lang="en-US" sz="2400" dirty="0" err="1" smtClean="0"/>
              <a:t>wu</a:t>
            </a:r>
            <a:r>
              <a:rPr lang="en-US" sz="2400" dirty="0" smtClean="0"/>
              <a:t>) =   -----------------------  X  10 + 0.16 </a:t>
            </a:r>
          </a:p>
          <a:p>
            <a:pPr marL="0" indent="0">
              <a:buNone/>
            </a:pPr>
            <a:r>
              <a:rPr lang="en-US" sz="2400" dirty="0" smtClean="0"/>
              <a:t>		RVOT VTI				</a:t>
            </a:r>
          </a:p>
          <a:p>
            <a:pPr marL="0" indent="0">
              <a:buNone/>
            </a:pPr>
            <a:r>
              <a:rPr lang="en-US" sz="2400" dirty="0" smtClean="0"/>
              <a:t>WU is wood units</a:t>
            </a:r>
            <a:endParaRPr lang="en-US" sz="2400" dirty="0"/>
          </a:p>
        </p:txBody>
      </p:sp>
    </p:spTree>
    <p:extLst>
      <p:ext uri="{BB962C8B-B14F-4D97-AF65-F5344CB8AC3E}">
        <p14:creationId xmlns:p14="http://schemas.microsoft.com/office/powerpoint/2010/main" val="31719685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Numbers</a:t>
            </a:r>
            <a:endParaRPr lang="en-US" b="1"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760827369"/>
              </p:ext>
            </p:extLst>
          </p:nvPr>
        </p:nvGraphicFramePr>
        <p:xfrm>
          <a:off x="609600" y="1600200"/>
          <a:ext cx="7924800" cy="1905000"/>
        </p:xfrm>
        <a:graphic>
          <a:graphicData uri="http://schemas.openxmlformats.org/drawingml/2006/table">
            <a:tbl>
              <a:tblPr firstRow="1" bandRow="1">
                <a:tableStyleId>{5C22544A-7EE6-4342-B048-85BDC9FD1C3A}</a:tableStyleId>
              </a:tblPr>
              <a:tblGrid>
                <a:gridCol w="2641600"/>
                <a:gridCol w="2641600"/>
                <a:gridCol w="2641600"/>
              </a:tblGrid>
              <a:tr h="381000">
                <a:tc>
                  <a:txBody>
                    <a:bodyPr/>
                    <a:lstStyle/>
                    <a:p>
                      <a:r>
                        <a:rPr lang="en-US" dirty="0" smtClean="0"/>
                        <a:t>Aortic valve area</a:t>
                      </a:r>
                      <a:endParaRPr lang="en-US" dirty="0"/>
                    </a:p>
                  </a:txBody>
                  <a:tcPr/>
                </a:tc>
                <a:tc>
                  <a:txBody>
                    <a:bodyPr/>
                    <a:lstStyle/>
                    <a:p>
                      <a:r>
                        <a:rPr lang="en-US" dirty="0" smtClean="0"/>
                        <a:t>AVA cm^2</a:t>
                      </a:r>
                      <a:endParaRPr lang="en-US" dirty="0"/>
                    </a:p>
                  </a:txBody>
                  <a:tcPr/>
                </a:tc>
                <a:tc>
                  <a:txBody>
                    <a:bodyPr/>
                    <a:lstStyle/>
                    <a:p>
                      <a:r>
                        <a:rPr lang="en-US" dirty="0" smtClean="0"/>
                        <a:t>AVA index </a:t>
                      </a:r>
                      <a:r>
                        <a:rPr lang="en-US" baseline="0" dirty="0" smtClean="0"/>
                        <a:t> cm^2/m^2</a:t>
                      </a:r>
                      <a:endParaRPr lang="en-US" dirty="0"/>
                    </a:p>
                  </a:txBody>
                  <a:tcPr/>
                </a:tc>
              </a:tr>
              <a:tr h="381000">
                <a:tc>
                  <a:txBody>
                    <a:bodyPr/>
                    <a:lstStyle/>
                    <a:p>
                      <a:r>
                        <a:rPr lang="en-US" dirty="0" smtClean="0"/>
                        <a:t>Normal</a:t>
                      </a:r>
                      <a:endParaRPr lang="en-US" dirty="0"/>
                    </a:p>
                  </a:txBody>
                  <a:tcPr/>
                </a:tc>
                <a:tc>
                  <a:txBody>
                    <a:bodyPr/>
                    <a:lstStyle/>
                    <a:p>
                      <a:r>
                        <a:rPr lang="en-US" dirty="0" smtClean="0"/>
                        <a:t>3.0 to 5.0</a:t>
                      </a:r>
                      <a:endParaRPr lang="en-US" dirty="0"/>
                    </a:p>
                  </a:txBody>
                  <a:tcPr/>
                </a:tc>
                <a:tc>
                  <a:txBody>
                    <a:bodyPr/>
                    <a:lstStyle/>
                    <a:p>
                      <a:r>
                        <a:rPr lang="en-US" dirty="0" smtClean="0"/>
                        <a:t>&gt;1.1</a:t>
                      </a:r>
                      <a:endParaRPr lang="en-US" dirty="0"/>
                    </a:p>
                  </a:txBody>
                  <a:tcPr/>
                </a:tc>
              </a:tr>
              <a:tr h="381000">
                <a:tc>
                  <a:txBody>
                    <a:bodyPr/>
                    <a:lstStyle/>
                    <a:p>
                      <a:r>
                        <a:rPr lang="en-US" dirty="0" smtClean="0"/>
                        <a:t>Mild</a:t>
                      </a:r>
                      <a:endParaRPr lang="en-US" dirty="0"/>
                    </a:p>
                  </a:txBody>
                  <a:tcPr/>
                </a:tc>
                <a:tc>
                  <a:txBody>
                    <a:bodyPr/>
                    <a:lstStyle/>
                    <a:p>
                      <a:r>
                        <a:rPr lang="en-US" dirty="0" smtClean="0"/>
                        <a:t>1.1 to 1.9</a:t>
                      </a:r>
                      <a:endParaRPr lang="en-US" dirty="0"/>
                    </a:p>
                  </a:txBody>
                  <a:tcPr/>
                </a:tc>
                <a:tc>
                  <a:txBody>
                    <a:bodyPr/>
                    <a:lstStyle/>
                    <a:p>
                      <a:r>
                        <a:rPr lang="en-US" dirty="0" smtClean="0"/>
                        <a:t>&gt;0.85</a:t>
                      </a:r>
                      <a:endParaRPr lang="en-US" dirty="0"/>
                    </a:p>
                  </a:txBody>
                  <a:tcPr/>
                </a:tc>
              </a:tr>
              <a:tr h="381000">
                <a:tc>
                  <a:txBody>
                    <a:bodyPr/>
                    <a:lstStyle/>
                    <a:p>
                      <a:r>
                        <a:rPr lang="en-US" dirty="0" smtClean="0"/>
                        <a:t>Moderate</a:t>
                      </a:r>
                      <a:endParaRPr lang="en-US" dirty="0"/>
                    </a:p>
                  </a:txBody>
                  <a:tcPr/>
                </a:tc>
                <a:tc>
                  <a:txBody>
                    <a:bodyPr/>
                    <a:lstStyle/>
                    <a:p>
                      <a:r>
                        <a:rPr lang="en-US" dirty="0" smtClean="0"/>
                        <a:t>0.75 to 1.1</a:t>
                      </a:r>
                      <a:endParaRPr lang="en-US" dirty="0"/>
                    </a:p>
                  </a:txBody>
                  <a:tcPr/>
                </a:tc>
                <a:tc>
                  <a:txBody>
                    <a:bodyPr/>
                    <a:lstStyle/>
                    <a:p>
                      <a:r>
                        <a:rPr lang="en-US" dirty="0" smtClean="0"/>
                        <a:t>0.60 to 0.85</a:t>
                      </a:r>
                      <a:endParaRPr lang="en-US" dirty="0"/>
                    </a:p>
                  </a:txBody>
                  <a:tcPr/>
                </a:tc>
              </a:tr>
              <a:tr h="381000">
                <a:tc>
                  <a:txBody>
                    <a:bodyPr/>
                    <a:lstStyle/>
                    <a:p>
                      <a:r>
                        <a:rPr lang="en-US" dirty="0" smtClean="0"/>
                        <a:t>Severe</a:t>
                      </a:r>
                      <a:endParaRPr lang="en-US" dirty="0"/>
                    </a:p>
                  </a:txBody>
                  <a:tcPr/>
                </a:tc>
                <a:tc>
                  <a:txBody>
                    <a:bodyPr/>
                    <a:lstStyle/>
                    <a:p>
                      <a:r>
                        <a:rPr lang="en-US" dirty="0" smtClean="0"/>
                        <a:t>&lt;0.75</a:t>
                      </a:r>
                      <a:endParaRPr lang="en-US" dirty="0"/>
                    </a:p>
                  </a:txBody>
                  <a:tcPr/>
                </a:tc>
                <a:tc>
                  <a:txBody>
                    <a:bodyPr/>
                    <a:lstStyle/>
                    <a:p>
                      <a:r>
                        <a:rPr lang="en-US" dirty="0" smtClean="0"/>
                        <a:t>&lt;0.60</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67359974"/>
              </p:ext>
            </p:extLst>
          </p:nvPr>
        </p:nvGraphicFramePr>
        <p:xfrm>
          <a:off x="1447800" y="3825240"/>
          <a:ext cx="6096000" cy="1463040"/>
        </p:xfrm>
        <a:graphic>
          <a:graphicData uri="http://schemas.openxmlformats.org/drawingml/2006/table">
            <a:tbl>
              <a:tblPr firstRow="1" bandRow="1">
                <a:tableStyleId>{5C22544A-7EE6-4342-B048-85BDC9FD1C3A}</a:tableStyleId>
              </a:tblPr>
              <a:tblGrid>
                <a:gridCol w="3048000"/>
                <a:gridCol w="3048000"/>
              </a:tblGrid>
              <a:tr h="320040">
                <a:tc>
                  <a:txBody>
                    <a:bodyPr/>
                    <a:lstStyle/>
                    <a:p>
                      <a:r>
                        <a:rPr lang="en-US" dirty="0" smtClean="0"/>
                        <a:t>Mean   </a:t>
                      </a:r>
                      <a:r>
                        <a:rPr lang="en-US" dirty="0" err="1" smtClean="0"/>
                        <a:t>Transvalvular</a:t>
                      </a:r>
                      <a:r>
                        <a:rPr lang="en-US" dirty="0" smtClean="0"/>
                        <a:t>   Pressure</a:t>
                      </a:r>
                      <a:r>
                        <a:rPr lang="en-US" baseline="0" dirty="0" smtClean="0"/>
                        <a:t>  </a:t>
                      </a:r>
                      <a:endParaRPr lang="en-US" dirty="0"/>
                    </a:p>
                  </a:txBody>
                  <a:tcPr/>
                </a:tc>
                <a:tc>
                  <a:txBody>
                    <a:bodyPr/>
                    <a:lstStyle/>
                    <a:p>
                      <a:r>
                        <a:rPr lang="en-US" dirty="0" err="1" smtClean="0"/>
                        <a:t>Graadient</a:t>
                      </a:r>
                      <a:r>
                        <a:rPr lang="en-US" dirty="0" smtClean="0"/>
                        <a:t>  mmHg</a:t>
                      </a:r>
                      <a:endParaRPr lang="en-US" dirty="0"/>
                    </a:p>
                  </a:txBody>
                  <a:tcPr/>
                </a:tc>
              </a:tr>
              <a:tr h="320040">
                <a:tc>
                  <a:txBody>
                    <a:bodyPr/>
                    <a:lstStyle/>
                    <a:p>
                      <a:r>
                        <a:rPr lang="en-US" dirty="0" smtClean="0"/>
                        <a:t>Mild</a:t>
                      </a:r>
                      <a:endParaRPr lang="en-US" dirty="0"/>
                    </a:p>
                  </a:txBody>
                  <a:tcPr/>
                </a:tc>
                <a:tc>
                  <a:txBody>
                    <a:bodyPr/>
                    <a:lstStyle/>
                    <a:p>
                      <a:r>
                        <a:rPr lang="en-US" dirty="0" smtClean="0"/>
                        <a:t>&lt;</a:t>
                      </a:r>
                      <a:r>
                        <a:rPr lang="en-US" baseline="0" dirty="0" smtClean="0"/>
                        <a:t> 30</a:t>
                      </a:r>
                      <a:endParaRPr lang="en-US" dirty="0"/>
                    </a:p>
                  </a:txBody>
                  <a:tcPr/>
                </a:tc>
              </a:tr>
              <a:tr h="320040">
                <a:tc>
                  <a:txBody>
                    <a:bodyPr/>
                    <a:lstStyle/>
                    <a:p>
                      <a:r>
                        <a:rPr lang="en-US" dirty="0" smtClean="0"/>
                        <a:t>Moderate</a:t>
                      </a:r>
                      <a:endParaRPr lang="en-US" dirty="0"/>
                    </a:p>
                  </a:txBody>
                  <a:tcPr/>
                </a:tc>
                <a:tc>
                  <a:txBody>
                    <a:bodyPr/>
                    <a:lstStyle/>
                    <a:p>
                      <a:r>
                        <a:rPr lang="en-US" dirty="0" smtClean="0"/>
                        <a:t>30</a:t>
                      </a:r>
                      <a:r>
                        <a:rPr lang="en-US" baseline="0" dirty="0" smtClean="0"/>
                        <a:t> to 50 </a:t>
                      </a:r>
                      <a:endParaRPr lang="en-US" dirty="0"/>
                    </a:p>
                  </a:txBody>
                  <a:tcPr/>
                </a:tc>
              </a:tr>
              <a:tr h="320040">
                <a:tc>
                  <a:txBody>
                    <a:bodyPr/>
                    <a:lstStyle/>
                    <a:p>
                      <a:r>
                        <a:rPr lang="en-US" dirty="0" smtClean="0"/>
                        <a:t>Severe</a:t>
                      </a:r>
                      <a:endParaRPr lang="en-US" dirty="0"/>
                    </a:p>
                  </a:txBody>
                  <a:tcPr/>
                </a:tc>
                <a:tc>
                  <a:txBody>
                    <a:bodyPr/>
                    <a:lstStyle/>
                    <a:p>
                      <a:r>
                        <a:rPr lang="en-US" dirty="0" smtClean="0"/>
                        <a:t>&gt;50</a:t>
                      </a:r>
                      <a:endParaRPr lang="en-US" dirty="0"/>
                    </a:p>
                  </a:txBody>
                  <a:tcPr/>
                </a:tc>
              </a:tr>
            </a:tbl>
          </a:graphicData>
        </a:graphic>
      </p:graphicFrame>
    </p:spTree>
    <p:extLst>
      <p:ext uri="{BB962C8B-B14F-4D97-AF65-F5344CB8AC3E}">
        <p14:creationId xmlns:p14="http://schemas.microsoft.com/office/powerpoint/2010/main" val="2681348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Numbers</a:t>
            </a:r>
            <a:endParaRPr lang="en-US" b="1"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2778898944"/>
              </p:ext>
            </p:extLst>
          </p:nvPr>
        </p:nvGraphicFramePr>
        <p:xfrm>
          <a:off x="685800" y="1600200"/>
          <a:ext cx="7848600" cy="1854200"/>
        </p:xfrm>
        <a:graphic>
          <a:graphicData uri="http://schemas.openxmlformats.org/drawingml/2006/table">
            <a:tbl>
              <a:tblPr firstRow="1" bandRow="1">
                <a:tableStyleId>{5C22544A-7EE6-4342-B048-85BDC9FD1C3A}</a:tableStyleId>
              </a:tblPr>
              <a:tblGrid>
                <a:gridCol w="3924300"/>
                <a:gridCol w="3924300"/>
              </a:tblGrid>
              <a:tr h="370840">
                <a:tc>
                  <a:txBody>
                    <a:bodyPr/>
                    <a:lstStyle/>
                    <a:p>
                      <a:r>
                        <a:rPr lang="en-US" dirty="0" smtClean="0"/>
                        <a:t>Peak Aortic Velocities</a:t>
                      </a:r>
                      <a:endParaRPr lang="en-US" dirty="0"/>
                    </a:p>
                  </a:txBody>
                  <a:tcPr/>
                </a:tc>
                <a:tc>
                  <a:txBody>
                    <a:bodyPr/>
                    <a:lstStyle/>
                    <a:p>
                      <a:r>
                        <a:rPr lang="en-US" dirty="0" smtClean="0"/>
                        <a:t> m/s</a:t>
                      </a:r>
                      <a:endParaRPr lang="en-US" dirty="0"/>
                    </a:p>
                  </a:txBody>
                  <a:tcPr/>
                </a:tc>
              </a:tr>
              <a:tr h="370840">
                <a:tc>
                  <a:txBody>
                    <a:bodyPr/>
                    <a:lstStyle/>
                    <a:p>
                      <a:r>
                        <a:rPr lang="en-US" dirty="0" smtClean="0"/>
                        <a:t>Aortic Sclerosis</a:t>
                      </a:r>
                      <a:endParaRPr lang="en-US" dirty="0"/>
                    </a:p>
                  </a:txBody>
                  <a:tcPr/>
                </a:tc>
                <a:tc>
                  <a:txBody>
                    <a:bodyPr/>
                    <a:lstStyle/>
                    <a:p>
                      <a:r>
                        <a:rPr lang="en-US" dirty="0" smtClean="0"/>
                        <a:t>=&lt; 2.5</a:t>
                      </a:r>
                      <a:endParaRPr lang="en-US" dirty="0"/>
                    </a:p>
                  </a:txBody>
                  <a:tcPr/>
                </a:tc>
              </a:tr>
              <a:tr h="370840">
                <a:tc>
                  <a:txBody>
                    <a:bodyPr/>
                    <a:lstStyle/>
                    <a:p>
                      <a:r>
                        <a:rPr lang="en-US" dirty="0" smtClean="0"/>
                        <a:t>Mild </a:t>
                      </a:r>
                      <a:endParaRPr lang="en-US" dirty="0"/>
                    </a:p>
                  </a:txBody>
                  <a:tcPr/>
                </a:tc>
                <a:tc>
                  <a:txBody>
                    <a:bodyPr/>
                    <a:lstStyle/>
                    <a:p>
                      <a:r>
                        <a:rPr lang="en-US" dirty="0" smtClean="0"/>
                        <a:t>2.6 to 2.9</a:t>
                      </a:r>
                      <a:endParaRPr lang="en-US" dirty="0"/>
                    </a:p>
                  </a:txBody>
                  <a:tcPr/>
                </a:tc>
              </a:tr>
              <a:tr h="370840">
                <a:tc>
                  <a:txBody>
                    <a:bodyPr/>
                    <a:lstStyle/>
                    <a:p>
                      <a:pPr algn="l"/>
                      <a:r>
                        <a:rPr lang="en-US" dirty="0" smtClean="0"/>
                        <a:t>Moderate</a:t>
                      </a:r>
                      <a:endParaRPr lang="en-US" dirty="0"/>
                    </a:p>
                  </a:txBody>
                  <a:tcPr/>
                </a:tc>
                <a:tc>
                  <a:txBody>
                    <a:bodyPr/>
                    <a:lstStyle/>
                    <a:p>
                      <a:r>
                        <a:rPr lang="en-US" dirty="0" smtClean="0"/>
                        <a:t>3.0 to 4.0</a:t>
                      </a:r>
                      <a:endParaRPr lang="en-US" dirty="0"/>
                    </a:p>
                  </a:txBody>
                  <a:tcPr/>
                </a:tc>
              </a:tr>
              <a:tr h="370840">
                <a:tc>
                  <a:txBody>
                    <a:bodyPr/>
                    <a:lstStyle/>
                    <a:p>
                      <a:r>
                        <a:rPr lang="en-US" dirty="0" smtClean="0"/>
                        <a:t>Severe</a:t>
                      </a:r>
                      <a:endParaRPr lang="en-US" dirty="0"/>
                    </a:p>
                  </a:txBody>
                  <a:tcPr/>
                </a:tc>
                <a:tc>
                  <a:txBody>
                    <a:bodyPr/>
                    <a:lstStyle/>
                    <a:p>
                      <a:r>
                        <a:rPr lang="en-US" dirty="0" smtClean="0"/>
                        <a:t>&gt; 4.0</a:t>
                      </a:r>
                      <a:endParaRPr lang="en-US"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249687714"/>
              </p:ext>
            </p:extLst>
          </p:nvPr>
        </p:nvGraphicFramePr>
        <p:xfrm>
          <a:off x="685800" y="3733800"/>
          <a:ext cx="7924800" cy="1854200"/>
        </p:xfrm>
        <a:graphic>
          <a:graphicData uri="http://schemas.openxmlformats.org/drawingml/2006/table">
            <a:tbl>
              <a:tblPr firstRow="1" bandRow="1">
                <a:tableStyleId>{5C22544A-7EE6-4342-B048-85BDC9FD1C3A}</a:tableStyleId>
              </a:tblPr>
              <a:tblGrid>
                <a:gridCol w="3962400"/>
                <a:gridCol w="3962400"/>
              </a:tblGrid>
              <a:tr h="370840">
                <a:tc>
                  <a:txBody>
                    <a:bodyPr/>
                    <a:lstStyle/>
                    <a:p>
                      <a:r>
                        <a:rPr lang="en-US" dirty="0" smtClean="0"/>
                        <a:t>Maximum</a:t>
                      </a:r>
                      <a:r>
                        <a:rPr lang="en-US" baseline="0" dirty="0" smtClean="0"/>
                        <a:t>  Peak  Instantaneous  Pressure</a:t>
                      </a:r>
                      <a:endParaRPr lang="en-US" dirty="0"/>
                    </a:p>
                  </a:txBody>
                  <a:tcPr/>
                </a:tc>
                <a:tc>
                  <a:txBody>
                    <a:bodyPr/>
                    <a:lstStyle/>
                    <a:p>
                      <a:r>
                        <a:rPr lang="en-US" dirty="0" smtClean="0"/>
                        <a:t>Gradient  mmHg</a:t>
                      </a:r>
                      <a:endParaRPr lang="en-US" dirty="0"/>
                    </a:p>
                  </a:txBody>
                  <a:tcPr/>
                </a:tc>
              </a:tr>
              <a:tr h="370840">
                <a:tc>
                  <a:txBody>
                    <a:bodyPr/>
                    <a:lstStyle/>
                    <a:p>
                      <a:r>
                        <a:rPr lang="en-US" dirty="0" smtClean="0"/>
                        <a:t>Mild</a:t>
                      </a:r>
                      <a:endParaRPr lang="en-US" dirty="0"/>
                    </a:p>
                  </a:txBody>
                  <a:tcPr/>
                </a:tc>
                <a:tc>
                  <a:txBody>
                    <a:bodyPr/>
                    <a:lstStyle/>
                    <a:p>
                      <a:r>
                        <a:rPr lang="en-US" dirty="0" smtClean="0"/>
                        <a:t>16 to 36</a:t>
                      </a:r>
                      <a:endParaRPr lang="en-US" dirty="0"/>
                    </a:p>
                  </a:txBody>
                  <a:tcPr/>
                </a:tc>
              </a:tr>
              <a:tr h="370840">
                <a:tc>
                  <a:txBody>
                    <a:bodyPr/>
                    <a:lstStyle/>
                    <a:p>
                      <a:r>
                        <a:rPr lang="en-US" dirty="0" smtClean="0"/>
                        <a:t>Moderate</a:t>
                      </a:r>
                      <a:endParaRPr lang="en-US" dirty="0"/>
                    </a:p>
                  </a:txBody>
                  <a:tcPr/>
                </a:tc>
                <a:tc>
                  <a:txBody>
                    <a:bodyPr/>
                    <a:lstStyle/>
                    <a:p>
                      <a:r>
                        <a:rPr lang="en-US" dirty="0" smtClean="0"/>
                        <a:t>36 to 50</a:t>
                      </a:r>
                      <a:endParaRPr lang="en-US" dirty="0"/>
                    </a:p>
                  </a:txBody>
                  <a:tcPr/>
                </a:tc>
              </a:tr>
              <a:tr h="370840">
                <a:tc>
                  <a:txBody>
                    <a:bodyPr/>
                    <a:lstStyle/>
                    <a:p>
                      <a:r>
                        <a:rPr lang="en-US" dirty="0" smtClean="0"/>
                        <a:t>Moderately</a:t>
                      </a:r>
                      <a:r>
                        <a:rPr lang="en-US" baseline="0" dirty="0" smtClean="0"/>
                        <a:t> severe</a:t>
                      </a:r>
                      <a:endParaRPr lang="en-US" dirty="0"/>
                    </a:p>
                  </a:txBody>
                  <a:tcPr/>
                </a:tc>
                <a:tc>
                  <a:txBody>
                    <a:bodyPr/>
                    <a:lstStyle/>
                    <a:p>
                      <a:r>
                        <a:rPr lang="en-US" dirty="0" smtClean="0"/>
                        <a:t>50 to 64</a:t>
                      </a:r>
                      <a:endParaRPr lang="en-US" dirty="0"/>
                    </a:p>
                  </a:txBody>
                  <a:tcPr/>
                </a:tc>
              </a:tr>
              <a:tr h="370840">
                <a:tc>
                  <a:txBody>
                    <a:bodyPr/>
                    <a:lstStyle/>
                    <a:p>
                      <a:r>
                        <a:rPr lang="en-US" dirty="0" smtClean="0"/>
                        <a:t>Severe</a:t>
                      </a:r>
                      <a:endParaRPr lang="en-US" dirty="0"/>
                    </a:p>
                  </a:txBody>
                  <a:tcPr/>
                </a:tc>
                <a:tc>
                  <a:txBody>
                    <a:bodyPr/>
                    <a:lstStyle/>
                    <a:p>
                      <a:r>
                        <a:rPr lang="en-US" dirty="0" smtClean="0"/>
                        <a:t>&gt; 64</a:t>
                      </a:r>
                      <a:endParaRPr lang="en-US" dirty="0"/>
                    </a:p>
                  </a:txBody>
                  <a:tcPr/>
                </a:tc>
              </a:tr>
            </a:tbl>
          </a:graphicData>
        </a:graphic>
      </p:graphicFrame>
    </p:spTree>
    <p:extLst>
      <p:ext uri="{BB962C8B-B14F-4D97-AF65-F5344CB8AC3E}">
        <p14:creationId xmlns:p14="http://schemas.microsoft.com/office/powerpoint/2010/main" val="2730691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Important Notes</a:t>
            </a:r>
            <a:endParaRPr lang="en-US" b="1" dirty="0"/>
          </a:p>
        </p:txBody>
      </p:sp>
      <p:sp>
        <p:nvSpPr>
          <p:cNvPr id="3" name="Content Placeholder 2"/>
          <p:cNvSpPr>
            <a:spLocks noGrp="1"/>
          </p:cNvSpPr>
          <p:nvPr>
            <p:ph sz="quarter" idx="13"/>
          </p:nvPr>
        </p:nvSpPr>
        <p:spPr/>
        <p:txBody>
          <a:bodyPr>
            <a:normAutofit fontScale="92500" lnSpcReduction="10000"/>
          </a:bodyPr>
          <a:lstStyle/>
          <a:p>
            <a:pPr>
              <a:buClr>
                <a:schemeClr val="tx1"/>
              </a:buClr>
            </a:pPr>
            <a:r>
              <a:rPr lang="en-US" sz="2400" dirty="0" err="1" smtClean="0"/>
              <a:t>Valvular</a:t>
            </a:r>
            <a:r>
              <a:rPr lang="en-US" sz="2400" dirty="0" smtClean="0"/>
              <a:t> aortic stenosis is initially a left heart pressure overload and predominantly affects males (2:1)</a:t>
            </a:r>
          </a:p>
          <a:p>
            <a:pPr>
              <a:buClr>
                <a:schemeClr val="tx1"/>
              </a:buClr>
            </a:pPr>
            <a:r>
              <a:rPr lang="en-US" sz="2400" dirty="0" smtClean="0"/>
              <a:t>It has been suggested that </a:t>
            </a:r>
            <a:r>
              <a:rPr lang="en-US" sz="2400" dirty="0" err="1" smtClean="0"/>
              <a:t>valvular</a:t>
            </a:r>
            <a:r>
              <a:rPr lang="en-US" sz="2400" dirty="0" smtClean="0"/>
              <a:t> aortic stenosis may be due to degenerative changes due to aging as well as an active disease process.</a:t>
            </a:r>
          </a:p>
          <a:p>
            <a:pPr>
              <a:buClr>
                <a:schemeClr val="tx1"/>
              </a:buClr>
            </a:pPr>
            <a:r>
              <a:rPr lang="en-US" sz="2400" dirty="0" smtClean="0"/>
              <a:t>LV function is preserved by the development of concentric LVH and dilation of the ventricle does not occur until the contractile state of the myocardium is significantly depressed.</a:t>
            </a:r>
          </a:p>
          <a:p>
            <a:pPr>
              <a:buClr>
                <a:schemeClr val="tx1"/>
              </a:buClr>
            </a:pPr>
            <a:r>
              <a:rPr lang="en-US" sz="2400" dirty="0" smtClean="0"/>
              <a:t>Other causes of </a:t>
            </a:r>
            <a:r>
              <a:rPr lang="en-US" sz="2400" dirty="0" err="1" smtClean="0"/>
              <a:t>valvular</a:t>
            </a:r>
            <a:r>
              <a:rPr lang="en-US" sz="2400" dirty="0" smtClean="0"/>
              <a:t> aortic stenosis include severe familial hypercholesterolemia, diabetes, systemic lupus </a:t>
            </a:r>
            <a:r>
              <a:rPr lang="en-US" sz="2400" dirty="0" err="1" smtClean="0"/>
              <a:t>erythrematosus</a:t>
            </a:r>
            <a:r>
              <a:rPr lang="en-US" sz="2400" dirty="0" smtClean="0"/>
              <a:t>, </a:t>
            </a:r>
            <a:r>
              <a:rPr lang="en-US" sz="2400" dirty="0" err="1"/>
              <a:t>P</a:t>
            </a:r>
            <a:r>
              <a:rPr lang="en-US" sz="2400" dirty="0" err="1" smtClean="0"/>
              <a:t>agets</a:t>
            </a:r>
            <a:r>
              <a:rPr lang="en-US" sz="2400" dirty="0" smtClean="0"/>
              <a:t> disease and </a:t>
            </a:r>
            <a:r>
              <a:rPr lang="en-US" sz="2400" dirty="0" err="1" smtClean="0"/>
              <a:t>ochronosis</a:t>
            </a:r>
            <a:r>
              <a:rPr lang="en-US" sz="2400" dirty="0" smtClean="0"/>
              <a:t>.</a:t>
            </a:r>
            <a:endParaRPr lang="en-US" sz="2400" dirty="0"/>
          </a:p>
        </p:txBody>
      </p:sp>
    </p:spTree>
    <p:extLst>
      <p:ext uri="{BB962C8B-B14F-4D97-AF65-F5344CB8AC3E}">
        <p14:creationId xmlns:p14="http://schemas.microsoft.com/office/powerpoint/2010/main" val="219895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Important Notes</a:t>
            </a:r>
            <a:endParaRPr lang="en-US" dirty="0"/>
          </a:p>
        </p:txBody>
      </p:sp>
      <p:sp>
        <p:nvSpPr>
          <p:cNvPr id="3" name="Content Placeholder 2"/>
          <p:cNvSpPr>
            <a:spLocks noGrp="1"/>
          </p:cNvSpPr>
          <p:nvPr>
            <p:ph sz="quarter" idx="13"/>
          </p:nvPr>
        </p:nvSpPr>
        <p:spPr/>
        <p:txBody>
          <a:bodyPr>
            <a:normAutofit/>
          </a:bodyPr>
          <a:lstStyle/>
          <a:p>
            <a:pPr>
              <a:buClr>
                <a:schemeClr val="tx1"/>
              </a:buClr>
            </a:pPr>
            <a:r>
              <a:rPr lang="en-US" sz="2400" dirty="0" smtClean="0"/>
              <a:t>Aortic sclerosis is present when there is aortic valve fibrosis/calcification without obstruction.</a:t>
            </a:r>
          </a:p>
          <a:p>
            <a:pPr>
              <a:buClr>
                <a:schemeClr val="tx1"/>
              </a:buClr>
            </a:pPr>
            <a:r>
              <a:rPr lang="en-US" sz="2400" dirty="0" smtClean="0"/>
              <a:t>The aortic valve should be examined from several windows to ensure the highest velocity and parallel flow to the beam. </a:t>
            </a:r>
            <a:r>
              <a:rPr lang="en-US" sz="2400" dirty="0" err="1" smtClean="0"/>
              <a:t>Pedof</a:t>
            </a:r>
            <a:r>
              <a:rPr lang="en-US" sz="2400" dirty="0" smtClean="0"/>
              <a:t> probe is helpful.</a:t>
            </a:r>
          </a:p>
          <a:p>
            <a:pPr>
              <a:buClr>
                <a:schemeClr val="tx1"/>
              </a:buClr>
            </a:pPr>
            <a:r>
              <a:rPr lang="en-US" sz="2400" dirty="0" smtClean="0"/>
              <a:t>Cardiac catheterization measures peak to peak gradient while Doppler determines the peak maximum instantaneous pressure gradient. To confirm the Doppler results, compare the mean gradient and aortic valve area with the cath. Findings. They should be nearly equal.</a:t>
            </a:r>
            <a:endParaRPr lang="en-US" sz="2400" dirty="0"/>
          </a:p>
        </p:txBody>
      </p:sp>
    </p:spTree>
    <p:extLst>
      <p:ext uri="{BB962C8B-B14F-4D97-AF65-F5344CB8AC3E}">
        <p14:creationId xmlns:p14="http://schemas.microsoft.com/office/powerpoint/2010/main" val="39124518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IMPORTANT notes</a:t>
            </a:r>
            <a:endParaRPr lang="en-US" b="1" dirty="0"/>
          </a:p>
        </p:txBody>
      </p:sp>
      <p:sp>
        <p:nvSpPr>
          <p:cNvPr id="3" name="Content Placeholder 2"/>
          <p:cNvSpPr>
            <a:spLocks noGrp="1"/>
          </p:cNvSpPr>
          <p:nvPr>
            <p:ph sz="quarter" idx="13"/>
          </p:nvPr>
        </p:nvSpPr>
        <p:spPr/>
        <p:txBody>
          <a:bodyPr>
            <a:normAutofit fontScale="92500" lnSpcReduction="20000"/>
          </a:bodyPr>
          <a:lstStyle/>
          <a:p>
            <a:pPr>
              <a:buClr>
                <a:schemeClr val="tx1"/>
              </a:buClr>
            </a:pPr>
            <a:r>
              <a:rPr lang="en-US" sz="2600" dirty="0" smtClean="0"/>
              <a:t>Evaluate LV global systolic function. It has a direct effect on the peak velocity by reducing forward flow across the aortic valve. </a:t>
            </a:r>
            <a:r>
              <a:rPr lang="en-US" sz="2600" dirty="0" err="1"/>
              <a:t>Dobutamine</a:t>
            </a:r>
            <a:r>
              <a:rPr lang="en-US" sz="2600" dirty="0"/>
              <a:t> echocardiography </a:t>
            </a:r>
            <a:r>
              <a:rPr lang="en-US" sz="2600" dirty="0" smtClean="0"/>
              <a:t>can distinguish </a:t>
            </a:r>
            <a:r>
              <a:rPr lang="en-US" sz="2600" dirty="0"/>
              <a:t>between critical AS </a:t>
            </a:r>
            <a:r>
              <a:rPr lang="en-US" sz="2600" dirty="0" smtClean="0"/>
              <a:t>and decreased </a:t>
            </a:r>
            <a:r>
              <a:rPr lang="en-US" sz="2600" dirty="0"/>
              <a:t>AVA due to low </a:t>
            </a:r>
            <a:r>
              <a:rPr lang="en-US" sz="2600" dirty="0" smtClean="0"/>
              <a:t>flow.</a:t>
            </a:r>
          </a:p>
          <a:p>
            <a:pPr>
              <a:buClr>
                <a:schemeClr val="tx1"/>
              </a:buClr>
            </a:pPr>
            <a:r>
              <a:rPr lang="en-US" sz="2600" dirty="0" smtClean="0"/>
              <a:t>When aortic stenosis regurgitation is severe, determine the valve area. Significant AR increases the velocity across the aortic valve, causing stenosis to be overestimated.</a:t>
            </a:r>
          </a:p>
          <a:p>
            <a:pPr>
              <a:buClr>
                <a:schemeClr val="tx1"/>
              </a:buClr>
            </a:pPr>
            <a:r>
              <a:rPr lang="en-US" sz="2600" dirty="0" smtClean="0"/>
              <a:t>Be careful not to confuse MR with AS jet. MR is longer in duration because there is no flow during the IVCT or IVRT through the aortic valve. MR usually has a greater velocity than AS because the pressure gradient between LA and LV is greater then LV and AO.</a:t>
            </a:r>
          </a:p>
          <a:p>
            <a:pPr>
              <a:buClr>
                <a:schemeClr val="tx1"/>
              </a:buClr>
            </a:pPr>
            <a:endParaRPr lang="en-US" sz="2400" dirty="0"/>
          </a:p>
        </p:txBody>
      </p:sp>
    </p:spTree>
    <p:extLst>
      <p:ext uri="{BB962C8B-B14F-4D97-AF65-F5344CB8AC3E}">
        <p14:creationId xmlns:p14="http://schemas.microsoft.com/office/powerpoint/2010/main" val="133458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IMPORTANT Notes</a:t>
            </a:r>
            <a:endParaRPr lang="en-US" b="1" dirty="0"/>
          </a:p>
        </p:txBody>
      </p:sp>
      <p:sp>
        <p:nvSpPr>
          <p:cNvPr id="3" name="Content Placeholder 2"/>
          <p:cNvSpPr>
            <a:spLocks noGrp="1"/>
          </p:cNvSpPr>
          <p:nvPr>
            <p:ph sz="quarter" idx="13"/>
          </p:nvPr>
        </p:nvSpPr>
        <p:spPr/>
        <p:txBody>
          <a:bodyPr>
            <a:normAutofit/>
          </a:bodyPr>
          <a:lstStyle/>
          <a:p>
            <a:pPr>
              <a:buClr>
                <a:schemeClr val="tx1"/>
              </a:buClr>
            </a:pPr>
            <a:r>
              <a:rPr lang="en-US" sz="2400" dirty="0"/>
              <a:t>Renal dysfunction and abnormal </a:t>
            </a:r>
            <a:r>
              <a:rPr lang="en-US" sz="2400" dirty="0" smtClean="0"/>
              <a:t>calcium metabolism </a:t>
            </a:r>
            <a:r>
              <a:rPr lang="en-US" sz="2400" dirty="0"/>
              <a:t>may also accelerate </a:t>
            </a:r>
            <a:r>
              <a:rPr lang="en-US" sz="2400" dirty="0" smtClean="0"/>
              <a:t>aortic valve calcification.</a:t>
            </a:r>
          </a:p>
          <a:p>
            <a:pPr>
              <a:buClr>
                <a:schemeClr val="tx1"/>
              </a:buClr>
            </a:pPr>
            <a:r>
              <a:rPr lang="en-US" sz="2400" dirty="0" smtClean="0"/>
              <a:t>An asymmetric triangular contour with an early peaking of the jet usually indicates mild AS while symmetrical and round velocity contour indicates severe AS.</a:t>
            </a:r>
          </a:p>
          <a:p>
            <a:pPr>
              <a:buClr>
                <a:schemeClr val="tx1"/>
              </a:buClr>
            </a:pPr>
            <a:r>
              <a:rPr lang="en-US" sz="2400" dirty="0" smtClean="0"/>
              <a:t>To evaluate whether a bicuspid aortic valve is present, use the PSSA view of the AV and evaluate the valve during systole. A “raphe” may give the appearance of three leaflets.</a:t>
            </a:r>
          </a:p>
          <a:p>
            <a:pPr marL="0" indent="0">
              <a:buClr>
                <a:schemeClr val="tx1"/>
              </a:buClr>
              <a:buNone/>
            </a:pPr>
            <a:endParaRPr lang="en-US" sz="2400" dirty="0" smtClean="0"/>
          </a:p>
          <a:p>
            <a:pPr>
              <a:buClr>
                <a:schemeClr val="tx1"/>
              </a:buClr>
            </a:pPr>
            <a:endParaRPr lang="en-US" sz="2400" dirty="0"/>
          </a:p>
        </p:txBody>
      </p:sp>
    </p:spTree>
    <p:extLst>
      <p:ext uri="{BB962C8B-B14F-4D97-AF65-F5344CB8AC3E}">
        <p14:creationId xmlns:p14="http://schemas.microsoft.com/office/powerpoint/2010/main" val="407978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143000" y="1600200"/>
            <a:ext cx="6553200" cy="4114800"/>
          </a:xfrm>
        </p:spPr>
        <p:txBody>
          <a:bodyPr>
            <a:normAutofit/>
          </a:bodyPr>
          <a:lstStyle/>
          <a:p>
            <a:pPr marL="0" indent="0">
              <a:buNone/>
            </a:pPr>
            <a:r>
              <a:rPr lang="en-US" sz="2400" dirty="0" smtClean="0"/>
              <a:t>Slides were made from a combination of notes from class and Text Book of Echocardiography by Otto and The </a:t>
            </a:r>
            <a:r>
              <a:rPr lang="en-US" sz="2400" dirty="0" err="1" smtClean="0"/>
              <a:t>Echocardiographer’s</a:t>
            </a:r>
            <a:r>
              <a:rPr lang="en-US" sz="2400" dirty="0" smtClean="0"/>
              <a:t> pocket reference by Terry </a:t>
            </a:r>
            <a:r>
              <a:rPr lang="en-US" sz="2400" dirty="0" smtClean="0"/>
              <a:t>Reynolds and ASE Clinical workbook.</a:t>
            </a:r>
            <a:endParaRPr lang="en-US" sz="2400" dirty="0" smtClean="0"/>
          </a:p>
          <a:p>
            <a:pPr marL="0" indent="0">
              <a:buNone/>
            </a:pPr>
            <a:endParaRPr lang="en-US" sz="2400" dirty="0"/>
          </a:p>
        </p:txBody>
      </p:sp>
      <p:sp>
        <p:nvSpPr>
          <p:cNvPr id="4" name="Title 1"/>
          <p:cNvSpPr>
            <a:spLocks noGrp="1"/>
          </p:cNvSpPr>
          <p:nvPr>
            <p:ph type="title"/>
          </p:nvPr>
        </p:nvSpPr>
        <p:spPr>
          <a:xfrm>
            <a:off x="609600" y="274638"/>
            <a:ext cx="7924800" cy="1143000"/>
          </a:xfrm>
        </p:spPr>
        <p:txBody>
          <a:bodyPr/>
          <a:lstStyle/>
          <a:p>
            <a:pPr algn="ctr"/>
            <a:r>
              <a:rPr lang="en-US" b="1" dirty="0" err="1" smtClean="0"/>
              <a:t>REferences</a:t>
            </a:r>
            <a:endParaRPr lang="en-US" b="1" dirty="0"/>
          </a:p>
        </p:txBody>
      </p:sp>
    </p:spTree>
    <p:extLst>
      <p:ext uri="{BB962C8B-B14F-4D97-AF65-F5344CB8AC3E}">
        <p14:creationId xmlns:p14="http://schemas.microsoft.com/office/powerpoint/2010/main" val="3446755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Etiology</a:t>
            </a:r>
            <a:endParaRPr lang="en-US" b="1" dirty="0"/>
          </a:p>
        </p:txBody>
      </p:sp>
      <p:sp>
        <p:nvSpPr>
          <p:cNvPr id="3" name="Content Placeholder 2"/>
          <p:cNvSpPr>
            <a:spLocks noGrp="1"/>
          </p:cNvSpPr>
          <p:nvPr>
            <p:ph sz="quarter" idx="13"/>
          </p:nvPr>
        </p:nvSpPr>
        <p:spPr/>
        <p:txBody>
          <a:bodyPr>
            <a:normAutofit fontScale="85000" lnSpcReduction="20000"/>
          </a:bodyPr>
          <a:lstStyle/>
          <a:p>
            <a:pPr marL="0" indent="0">
              <a:buNone/>
            </a:pPr>
            <a:r>
              <a:rPr lang="en-US" sz="2800" dirty="0" smtClean="0"/>
              <a:t>Causes include:</a:t>
            </a:r>
          </a:p>
          <a:p>
            <a:pPr>
              <a:buClr>
                <a:schemeClr val="tx1"/>
              </a:buClr>
            </a:pPr>
            <a:r>
              <a:rPr lang="en-US" sz="2800" dirty="0" smtClean="0"/>
              <a:t>Degenerative or senile (most common cause from 66</a:t>
            </a:r>
          </a:p>
          <a:p>
            <a:pPr marL="0" indent="0">
              <a:buClr>
                <a:schemeClr val="tx1"/>
              </a:buClr>
              <a:buNone/>
            </a:pPr>
            <a:r>
              <a:rPr lang="en-US" sz="2800" dirty="0"/>
              <a:t>	</a:t>
            </a:r>
            <a:r>
              <a:rPr lang="en-US" sz="2800" dirty="0" smtClean="0"/>
              <a:t>to 70 year old) due to </a:t>
            </a:r>
            <a:r>
              <a:rPr lang="en-US" sz="2800" dirty="0" err="1" smtClean="0"/>
              <a:t>fibrocalcification</a:t>
            </a:r>
            <a:endParaRPr lang="en-US" sz="2800" dirty="0" smtClean="0"/>
          </a:p>
          <a:p>
            <a:pPr>
              <a:buClr>
                <a:schemeClr val="tx1"/>
              </a:buClr>
            </a:pPr>
            <a:r>
              <a:rPr lang="en-US" sz="2800" dirty="0" smtClean="0"/>
              <a:t>Congenital</a:t>
            </a:r>
          </a:p>
          <a:p>
            <a:pPr lvl="2">
              <a:buClr>
                <a:schemeClr val="tx1"/>
              </a:buClr>
            </a:pPr>
            <a:r>
              <a:rPr lang="en-US" sz="2800" dirty="0" smtClean="0"/>
              <a:t>Bicuspid Aortic Valve </a:t>
            </a:r>
          </a:p>
          <a:p>
            <a:pPr lvl="2">
              <a:buClr>
                <a:schemeClr val="tx1"/>
              </a:buClr>
            </a:pPr>
            <a:r>
              <a:rPr lang="en-US" sz="2800" dirty="0" err="1" smtClean="0"/>
              <a:t>Unicuspid</a:t>
            </a:r>
            <a:r>
              <a:rPr lang="en-US" sz="2800" dirty="0"/>
              <a:t> </a:t>
            </a:r>
            <a:r>
              <a:rPr lang="en-US" sz="2800" dirty="0" smtClean="0"/>
              <a:t>Aortic Valve</a:t>
            </a:r>
          </a:p>
          <a:p>
            <a:pPr lvl="2">
              <a:buClr>
                <a:schemeClr val="tx1"/>
              </a:buClr>
            </a:pPr>
            <a:r>
              <a:rPr lang="en-US" sz="2800" dirty="0" err="1" smtClean="0"/>
              <a:t>Quadricuspid</a:t>
            </a:r>
            <a:r>
              <a:rPr lang="en-US" sz="2800" dirty="0" smtClean="0"/>
              <a:t> Aortic Valve </a:t>
            </a:r>
          </a:p>
          <a:p>
            <a:pPr>
              <a:buClr>
                <a:schemeClr val="tx1"/>
              </a:buClr>
            </a:pPr>
            <a:r>
              <a:rPr lang="en-US" sz="2800" dirty="0" smtClean="0"/>
              <a:t>Rheumatic </a:t>
            </a:r>
          </a:p>
          <a:p>
            <a:pPr marL="0" indent="0">
              <a:buClr>
                <a:schemeClr val="tx1"/>
              </a:buClr>
              <a:buNone/>
            </a:pPr>
            <a:r>
              <a:rPr lang="en-US" sz="2800" dirty="0"/>
              <a:t>	</a:t>
            </a:r>
            <a:r>
              <a:rPr lang="en-US" sz="2800" dirty="0" smtClean="0"/>
              <a:t>associated with Rheumatic MS a </a:t>
            </a:r>
            <a:r>
              <a:rPr lang="en-US" sz="2800" dirty="0" err="1" smtClean="0"/>
              <a:t>postinflammatory</a:t>
            </a:r>
            <a:r>
              <a:rPr lang="en-US" sz="2800" dirty="0" smtClean="0"/>
              <a:t> process</a:t>
            </a:r>
          </a:p>
          <a:p>
            <a:pPr>
              <a:buClr>
                <a:schemeClr val="tx1"/>
              </a:buClr>
            </a:pPr>
            <a:endParaRPr lang="en-US" sz="2800" dirty="0" smtClean="0"/>
          </a:p>
          <a:p>
            <a:pPr>
              <a:buClr>
                <a:schemeClr val="tx1"/>
              </a:buClr>
            </a:pPr>
            <a:endParaRPr lang="en-US" sz="2800" dirty="0"/>
          </a:p>
        </p:txBody>
      </p:sp>
    </p:spTree>
    <p:extLst>
      <p:ext uri="{BB962C8B-B14F-4D97-AF65-F5344CB8AC3E}">
        <p14:creationId xmlns:p14="http://schemas.microsoft.com/office/powerpoint/2010/main" val="215920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Signs and Symptoms</a:t>
            </a:r>
            <a:endParaRPr lang="en-US" b="1" dirty="0"/>
          </a:p>
        </p:txBody>
      </p:sp>
      <p:sp>
        <p:nvSpPr>
          <p:cNvPr id="3" name="Content Placeholder 2"/>
          <p:cNvSpPr>
            <a:spLocks noGrp="1"/>
          </p:cNvSpPr>
          <p:nvPr>
            <p:ph sz="quarter" idx="13"/>
          </p:nvPr>
        </p:nvSpPr>
        <p:spPr/>
        <p:txBody>
          <a:bodyPr>
            <a:normAutofit fontScale="92500" lnSpcReduction="10000"/>
          </a:bodyPr>
          <a:lstStyle/>
          <a:p>
            <a:pPr>
              <a:buClr>
                <a:schemeClr val="tx1"/>
              </a:buClr>
            </a:pPr>
            <a:r>
              <a:rPr lang="en-US" sz="2800" dirty="0" smtClean="0"/>
              <a:t>Dyspnea or chest pain on exertion (most common)</a:t>
            </a:r>
          </a:p>
          <a:p>
            <a:pPr marL="0" indent="0">
              <a:buClr>
                <a:schemeClr val="tx1"/>
              </a:buClr>
              <a:buNone/>
            </a:pPr>
            <a:r>
              <a:rPr lang="en-US" sz="2800" dirty="0"/>
              <a:t>	</a:t>
            </a:r>
            <a:r>
              <a:rPr lang="en-US" sz="2600" dirty="0" smtClean="0"/>
              <a:t>transient Ischemic episodes are due to increased 	demand for oxygen and not coronary artery related</a:t>
            </a:r>
          </a:p>
          <a:p>
            <a:pPr>
              <a:buClr>
                <a:schemeClr val="tx1"/>
              </a:buClr>
            </a:pPr>
            <a:r>
              <a:rPr lang="en-US" sz="2800" dirty="0" smtClean="0"/>
              <a:t>Heart failure (dyspnea, orthopnea, paroxysmal nocturnal dyspnea, fatigue, cough, weight gain)</a:t>
            </a:r>
          </a:p>
          <a:p>
            <a:pPr>
              <a:buClr>
                <a:schemeClr val="tx1"/>
              </a:buClr>
            </a:pPr>
            <a:r>
              <a:rPr lang="en-US" sz="2800" dirty="0" smtClean="0"/>
              <a:t>Angina</a:t>
            </a:r>
          </a:p>
          <a:p>
            <a:pPr>
              <a:buClr>
                <a:schemeClr val="tx1"/>
              </a:buClr>
            </a:pPr>
            <a:r>
              <a:rPr lang="en-US" sz="2800" dirty="0" smtClean="0"/>
              <a:t>Effort syncope</a:t>
            </a:r>
          </a:p>
          <a:p>
            <a:pPr>
              <a:buClr>
                <a:schemeClr val="tx1"/>
              </a:buClr>
            </a:pPr>
            <a:r>
              <a:rPr lang="en-US" sz="2800" dirty="0" smtClean="0"/>
              <a:t>Right heart failure (jugular venous distention, hepatomegaly, peripheral edema, ascites, </a:t>
            </a:r>
            <a:r>
              <a:rPr lang="en-US" sz="2800" dirty="0" err="1" smtClean="0"/>
              <a:t>anasarca</a:t>
            </a:r>
            <a:r>
              <a:rPr lang="en-US" sz="2800" dirty="0"/>
              <a:t>)</a:t>
            </a:r>
          </a:p>
        </p:txBody>
      </p:sp>
    </p:spTree>
    <p:extLst>
      <p:ext uri="{BB962C8B-B14F-4D97-AF65-F5344CB8AC3E}">
        <p14:creationId xmlns:p14="http://schemas.microsoft.com/office/powerpoint/2010/main" val="28031071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Physical examination</a:t>
            </a:r>
            <a:endParaRPr lang="en-US" b="1" dirty="0"/>
          </a:p>
        </p:txBody>
      </p:sp>
      <p:sp>
        <p:nvSpPr>
          <p:cNvPr id="3" name="Content Placeholder 2"/>
          <p:cNvSpPr>
            <a:spLocks noGrp="1"/>
          </p:cNvSpPr>
          <p:nvPr>
            <p:ph sz="quarter" idx="13"/>
          </p:nvPr>
        </p:nvSpPr>
        <p:spPr/>
        <p:txBody>
          <a:bodyPr>
            <a:normAutofit/>
          </a:bodyPr>
          <a:lstStyle/>
          <a:p>
            <a:pPr>
              <a:buClr>
                <a:schemeClr val="tx1"/>
              </a:buClr>
            </a:pPr>
            <a:r>
              <a:rPr lang="en-US" sz="2800" dirty="0" smtClean="0"/>
              <a:t>Small and late rising carotid pulse (</a:t>
            </a:r>
            <a:r>
              <a:rPr lang="en-US" sz="2800" dirty="0" err="1" smtClean="0"/>
              <a:t>pulsus</a:t>
            </a:r>
            <a:r>
              <a:rPr lang="en-US" sz="2800" dirty="0" smtClean="0"/>
              <a:t> </a:t>
            </a:r>
            <a:r>
              <a:rPr lang="en-US" sz="2800" dirty="0" err="1" smtClean="0"/>
              <a:t>parvus</a:t>
            </a:r>
            <a:r>
              <a:rPr lang="en-US" sz="2800" dirty="0" smtClean="0"/>
              <a:t> et </a:t>
            </a:r>
            <a:r>
              <a:rPr lang="en-US" sz="2800" dirty="0" err="1" smtClean="0"/>
              <a:t>tardus</a:t>
            </a:r>
            <a:r>
              <a:rPr lang="en-US" sz="2800" dirty="0" smtClean="0"/>
              <a:t>)</a:t>
            </a:r>
          </a:p>
          <a:p>
            <a:pPr>
              <a:buClr>
                <a:schemeClr val="tx1"/>
              </a:buClr>
            </a:pPr>
            <a:r>
              <a:rPr lang="en-US" sz="2800" dirty="0" smtClean="0"/>
              <a:t>Low systolic blood pressure (in significant stenosis)</a:t>
            </a:r>
          </a:p>
          <a:p>
            <a:pPr>
              <a:buClr>
                <a:schemeClr val="tx1"/>
              </a:buClr>
            </a:pPr>
            <a:r>
              <a:rPr lang="en-US" sz="2800" dirty="0" err="1" smtClean="0"/>
              <a:t>Ancrotic</a:t>
            </a:r>
            <a:r>
              <a:rPr lang="en-US" sz="2800" dirty="0" smtClean="0"/>
              <a:t> notch of the carotid pulse (severe stenosis)</a:t>
            </a:r>
          </a:p>
          <a:p>
            <a:pPr>
              <a:buClr>
                <a:schemeClr val="tx1"/>
              </a:buClr>
            </a:pPr>
            <a:r>
              <a:rPr lang="en-US" sz="2800" dirty="0" smtClean="0"/>
              <a:t>Systolic thrill palpable at the </a:t>
            </a:r>
            <a:r>
              <a:rPr lang="en-US" sz="2800" dirty="0" err="1" smtClean="0"/>
              <a:t>arotic</a:t>
            </a:r>
            <a:r>
              <a:rPr lang="en-US" sz="2800" dirty="0" smtClean="0"/>
              <a:t> area</a:t>
            </a:r>
            <a:endParaRPr lang="en-US" sz="2800" dirty="0"/>
          </a:p>
        </p:txBody>
      </p:sp>
    </p:spTree>
    <p:extLst>
      <p:ext uri="{BB962C8B-B14F-4D97-AF65-F5344CB8AC3E}">
        <p14:creationId xmlns:p14="http://schemas.microsoft.com/office/powerpoint/2010/main" val="1988998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Secondary Findings</a:t>
            </a:r>
            <a:endParaRPr lang="en-US" b="1" dirty="0"/>
          </a:p>
        </p:txBody>
      </p:sp>
      <p:sp>
        <p:nvSpPr>
          <p:cNvPr id="3" name="Content Placeholder 2"/>
          <p:cNvSpPr>
            <a:spLocks noGrp="1"/>
          </p:cNvSpPr>
          <p:nvPr>
            <p:ph sz="quarter" idx="13"/>
          </p:nvPr>
        </p:nvSpPr>
        <p:spPr/>
        <p:txBody>
          <a:bodyPr>
            <a:normAutofit fontScale="85000" lnSpcReduction="20000"/>
          </a:bodyPr>
          <a:lstStyle/>
          <a:p>
            <a:pPr>
              <a:buClr>
                <a:schemeClr val="tx1"/>
              </a:buClr>
            </a:pPr>
            <a:r>
              <a:rPr lang="en-US" sz="2800" dirty="0" smtClean="0"/>
              <a:t>Left ventricular pressure overload and concentric hypertrophy</a:t>
            </a:r>
          </a:p>
          <a:p>
            <a:pPr>
              <a:buClr>
                <a:schemeClr val="tx1"/>
              </a:buClr>
            </a:pPr>
            <a:r>
              <a:rPr lang="en-US" sz="2800" dirty="0" smtClean="0"/>
              <a:t>Increased LVEDP  (stage 1 DD unless combined with constrictive pericarditis  stage 3) due to</a:t>
            </a:r>
          </a:p>
          <a:p>
            <a:pPr lvl="2">
              <a:buClr>
                <a:schemeClr val="tx1"/>
              </a:buClr>
            </a:pPr>
            <a:r>
              <a:rPr lang="en-US" sz="2400" dirty="0" smtClean="0"/>
              <a:t>Decreased chamber size</a:t>
            </a:r>
          </a:p>
          <a:p>
            <a:pPr lvl="2">
              <a:buClr>
                <a:schemeClr val="tx1"/>
              </a:buClr>
            </a:pPr>
            <a:r>
              <a:rPr lang="en-US" sz="2400" dirty="0" smtClean="0"/>
              <a:t>Wall stress from hypertrophy</a:t>
            </a:r>
          </a:p>
          <a:p>
            <a:pPr lvl="2">
              <a:buClr>
                <a:schemeClr val="tx1"/>
              </a:buClr>
            </a:pPr>
            <a:r>
              <a:rPr lang="en-US" sz="2400" dirty="0" smtClean="0"/>
              <a:t>Increased volume</a:t>
            </a:r>
          </a:p>
          <a:p>
            <a:pPr>
              <a:buClr>
                <a:schemeClr val="tx1"/>
              </a:buClr>
            </a:pPr>
            <a:r>
              <a:rPr lang="en-US" sz="2800" dirty="0" smtClean="0"/>
              <a:t>Increased left atrial pressure  with LAE</a:t>
            </a:r>
          </a:p>
          <a:p>
            <a:pPr>
              <a:buClr>
                <a:schemeClr val="tx1"/>
              </a:buClr>
            </a:pPr>
            <a:r>
              <a:rPr lang="en-US" sz="2800" dirty="0" smtClean="0"/>
              <a:t>Left ventricular systolic dysfunction (late in course)</a:t>
            </a:r>
          </a:p>
          <a:p>
            <a:pPr>
              <a:buClr>
                <a:schemeClr val="tx1"/>
              </a:buClr>
            </a:pPr>
            <a:r>
              <a:rPr lang="en-US" sz="2800" dirty="0" smtClean="0"/>
              <a:t>PHTN (</a:t>
            </a:r>
            <a:r>
              <a:rPr lang="en-US" sz="2800" dirty="0" err="1" smtClean="0"/>
              <a:t>preterminal</a:t>
            </a:r>
            <a:r>
              <a:rPr lang="en-US" sz="2800" dirty="0" smtClean="0"/>
              <a:t>)</a:t>
            </a:r>
          </a:p>
          <a:p>
            <a:pPr>
              <a:buClr>
                <a:schemeClr val="tx1"/>
              </a:buClr>
            </a:pPr>
            <a:r>
              <a:rPr lang="en-US" sz="2800" dirty="0" smtClean="0"/>
              <a:t>Gastrointestinal bleeding (</a:t>
            </a:r>
            <a:r>
              <a:rPr lang="en-US" sz="2800" dirty="0" err="1" smtClean="0"/>
              <a:t>angiodysplasia</a:t>
            </a:r>
            <a:r>
              <a:rPr lang="en-US" sz="2800" dirty="0" smtClean="0"/>
              <a:t>)</a:t>
            </a:r>
            <a:endParaRPr lang="en-US" sz="2800" dirty="0"/>
          </a:p>
        </p:txBody>
      </p:sp>
    </p:spTree>
    <p:extLst>
      <p:ext uri="{BB962C8B-B14F-4D97-AF65-F5344CB8AC3E}">
        <p14:creationId xmlns:p14="http://schemas.microsoft.com/office/powerpoint/2010/main" val="4205810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Complications</a:t>
            </a:r>
            <a:endParaRPr lang="en-US" b="1" dirty="0"/>
          </a:p>
        </p:txBody>
      </p:sp>
      <p:sp>
        <p:nvSpPr>
          <p:cNvPr id="3" name="Content Placeholder 2"/>
          <p:cNvSpPr>
            <a:spLocks noGrp="1"/>
          </p:cNvSpPr>
          <p:nvPr>
            <p:ph sz="quarter" idx="13"/>
          </p:nvPr>
        </p:nvSpPr>
        <p:spPr/>
        <p:txBody>
          <a:bodyPr>
            <a:normAutofit/>
          </a:bodyPr>
          <a:lstStyle/>
          <a:p>
            <a:pPr>
              <a:buClr>
                <a:schemeClr val="tx1"/>
              </a:buClr>
            </a:pPr>
            <a:r>
              <a:rPr lang="en-US" sz="2800" dirty="0" smtClean="0"/>
              <a:t>Systemic embolization</a:t>
            </a:r>
          </a:p>
          <a:p>
            <a:pPr>
              <a:buClr>
                <a:schemeClr val="tx1"/>
              </a:buClr>
            </a:pPr>
            <a:r>
              <a:rPr lang="en-US" sz="2800" dirty="0" smtClean="0"/>
              <a:t>Infective endocarditis</a:t>
            </a:r>
          </a:p>
          <a:p>
            <a:pPr>
              <a:buClr>
                <a:schemeClr val="tx1"/>
              </a:buClr>
            </a:pPr>
            <a:r>
              <a:rPr lang="en-US" sz="2800" dirty="0" smtClean="0"/>
              <a:t>Serious cardiac arrhythmias (</a:t>
            </a:r>
            <a:r>
              <a:rPr lang="en-US" sz="2800" dirty="0" err="1" smtClean="0"/>
              <a:t>Afib</a:t>
            </a:r>
            <a:r>
              <a:rPr lang="en-US" sz="2800" dirty="0" smtClean="0"/>
              <a:t>, first degree AV block, left bundle branch block)</a:t>
            </a:r>
          </a:p>
          <a:p>
            <a:pPr>
              <a:buClr>
                <a:schemeClr val="tx1"/>
              </a:buClr>
            </a:pPr>
            <a:r>
              <a:rPr lang="en-US" sz="2800" dirty="0" smtClean="0"/>
              <a:t>Sudden death</a:t>
            </a:r>
            <a:endParaRPr lang="en-US" sz="2800" dirty="0"/>
          </a:p>
        </p:txBody>
      </p:sp>
    </p:spTree>
    <p:extLst>
      <p:ext uri="{BB962C8B-B14F-4D97-AF65-F5344CB8AC3E}">
        <p14:creationId xmlns:p14="http://schemas.microsoft.com/office/powerpoint/2010/main" val="605661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AuscultaTions</a:t>
            </a:r>
            <a:endParaRPr lang="en-US" b="1" dirty="0"/>
          </a:p>
        </p:txBody>
      </p:sp>
      <p:sp>
        <p:nvSpPr>
          <p:cNvPr id="3" name="Content Placeholder 2"/>
          <p:cNvSpPr>
            <a:spLocks noGrp="1"/>
          </p:cNvSpPr>
          <p:nvPr>
            <p:ph sz="quarter" idx="13"/>
          </p:nvPr>
        </p:nvSpPr>
        <p:spPr/>
        <p:txBody>
          <a:bodyPr>
            <a:normAutofit/>
          </a:bodyPr>
          <a:lstStyle/>
          <a:p>
            <a:pPr>
              <a:buClr>
                <a:schemeClr val="tx1"/>
              </a:buClr>
            </a:pPr>
            <a:r>
              <a:rPr lang="en-US" sz="2800" dirty="0" smtClean="0"/>
              <a:t>Harsh systolic ejection murmur crescendo-decrescendo, best heard at the right upper sternal border which may radiate into the carotid artery</a:t>
            </a:r>
          </a:p>
          <a:p>
            <a:pPr>
              <a:buClr>
                <a:schemeClr val="tx1"/>
              </a:buClr>
            </a:pPr>
            <a:r>
              <a:rPr lang="en-US" sz="2800" dirty="0" err="1" smtClean="0"/>
              <a:t>Gallvardin’s</a:t>
            </a:r>
            <a:r>
              <a:rPr lang="en-US" sz="2800" dirty="0" smtClean="0"/>
              <a:t> phenomenon (radiation of MR murmur into aortic area)</a:t>
            </a:r>
          </a:p>
          <a:p>
            <a:pPr>
              <a:buClr>
                <a:schemeClr val="tx1"/>
              </a:buClr>
            </a:pPr>
            <a:r>
              <a:rPr lang="en-US" sz="2800" dirty="0" smtClean="0"/>
              <a:t>High pitched early diastolic decrescendo murmur heard along the left sternal border (indicates AR)</a:t>
            </a:r>
          </a:p>
          <a:p>
            <a:pPr>
              <a:buClr>
                <a:schemeClr val="tx1"/>
              </a:buClr>
            </a:pPr>
            <a:r>
              <a:rPr lang="en-US" sz="2800" dirty="0" smtClean="0"/>
              <a:t>Early systolic ejection click (most common in BAV)</a:t>
            </a:r>
          </a:p>
          <a:p>
            <a:pPr marL="0" indent="0">
              <a:buClr>
                <a:schemeClr val="tx1"/>
              </a:buClr>
              <a:buNone/>
            </a:pPr>
            <a:endParaRPr lang="en-US" sz="2800" dirty="0" smtClean="0"/>
          </a:p>
          <a:p>
            <a:pPr>
              <a:buClr>
                <a:schemeClr val="tx1"/>
              </a:buClr>
            </a:pPr>
            <a:endParaRPr lang="en-US" sz="2800" dirty="0"/>
          </a:p>
        </p:txBody>
      </p:sp>
    </p:spTree>
    <p:extLst>
      <p:ext uri="{BB962C8B-B14F-4D97-AF65-F5344CB8AC3E}">
        <p14:creationId xmlns:p14="http://schemas.microsoft.com/office/powerpoint/2010/main" val="2789413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ECHO FINDINGS</a:t>
            </a:r>
            <a:endParaRPr lang="en-US" b="1" dirty="0"/>
          </a:p>
        </p:txBody>
      </p:sp>
      <p:sp>
        <p:nvSpPr>
          <p:cNvPr id="3" name="Content Placeholder 2"/>
          <p:cNvSpPr>
            <a:spLocks noGrp="1"/>
          </p:cNvSpPr>
          <p:nvPr>
            <p:ph sz="quarter" idx="13"/>
          </p:nvPr>
        </p:nvSpPr>
        <p:spPr/>
        <p:txBody>
          <a:bodyPr>
            <a:normAutofit lnSpcReduction="10000"/>
          </a:bodyPr>
          <a:lstStyle/>
          <a:p>
            <a:pPr>
              <a:buClr>
                <a:schemeClr val="tx1"/>
              </a:buClr>
            </a:pPr>
            <a:r>
              <a:rPr lang="en-US" sz="2400" dirty="0" smtClean="0"/>
              <a:t>Thick </a:t>
            </a:r>
            <a:r>
              <a:rPr lang="en-US" sz="2400" dirty="0" err="1" smtClean="0"/>
              <a:t>hyperechogenic</a:t>
            </a:r>
            <a:r>
              <a:rPr lang="en-US" sz="2400" dirty="0" smtClean="0"/>
              <a:t> valves with semi or restricted mobility </a:t>
            </a:r>
          </a:p>
          <a:p>
            <a:pPr>
              <a:buClr>
                <a:schemeClr val="tx1"/>
              </a:buClr>
            </a:pPr>
            <a:r>
              <a:rPr lang="en-US" sz="2400" dirty="0" smtClean="0"/>
              <a:t>Aortic annulus may produce acoustic shadowing</a:t>
            </a:r>
          </a:p>
          <a:p>
            <a:pPr>
              <a:buClr>
                <a:schemeClr val="tx1"/>
              </a:buClr>
            </a:pPr>
            <a:r>
              <a:rPr lang="en-US" sz="2400" dirty="0" smtClean="0"/>
              <a:t>Eccentric diastolic closure line of AV leaflets in MM</a:t>
            </a:r>
          </a:p>
          <a:p>
            <a:pPr>
              <a:buClr>
                <a:schemeClr val="tx1"/>
              </a:buClr>
            </a:pPr>
            <a:r>
              <a:rPr lang="en-US" sz="2400" dirty="0" smtClean="0"/>
              <a:t>Normal systolic valve opening may be present  (esp. in younger patients)</a:t>
            </a:r>
          </a:p>
          <a:p>
            <a:pPr>
              <a:buClr>
                <a:schemeClr val="tx1"/>
              </a:buClr>
            </a:pPr>
            <a:r>
              <a:rPr lang="en-US" sz="2400" dirty="0" smtClean="0"/>
              <a:t>Elliptical or football shaped opening vs. normal triangular shape  (best seen in PSSA AL)</a:t>
            </a:r>
          </a:p>
          <a:p>
            <a:pPr>
              <a:buClr>
                <a:schemeClr val="tx1"/>
              </a:buClr>
            </a:pPr>
            <a:r>
              <a:rPr lang="en-US" sz="2400" dirty="0" smtClean="0"/>
              <a:t>Systolic doming (best seen in PSLA)</a:t>
            </a:r>
          </a:p>
          <a:p>
            <a:pPr>
              <a:buClr>
                <a:schemeClr val="tx1"/>
              </a:buClr>
            </a:pPr>
            <a:r>
              <a:rPr lang="en-US" sz="2400" dirty="0" smtClean="0"/>
              <a:t>Diastolic doming (best seen in PSLA)</a:t>
            </a:r>
            <a:endParaRPr lang="en-US" sz="2400" dirty="0"/>
          </a:p>
        </p:txBody>
      </p:sp>
    </p:spTree>
    <p:extLst>
      <p:ext uri="{BB962C8B-B14F-4D97-AF65-F5344CB8AC3E}">
        <p14:creationId xmlns:p14="http://schemas.microsoft.com/office/powerpoint/2010/main" val="3382052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729</TotalTime>
  <Words>1239</Words>
  <Application>Microsoft Office PowerPoint</Application>
  <PresentationFormat>On-screen Show (4:3)</PresentationFormat>
  <Paragraphs>201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Horizon</vt:lpstr>
      <vt:lpstr>Aortic Stenosis</vt:lpstr>
      <vt:lpstr>Definition</vt:lpstr>
      <vt:lpstr>Etiology</vt:lpstr>
      <vt:lpstr>Signs and Symptoms</vt:lpstr>
      <vt:lpstr>Physical examination</vt:lpstr>
      <vt:lpstr>Secondary Findings</vt:lpstr>
      <vt:lpstr>Complications</vt:lpstr>
      <vt:lpstr>AuscultaTions</vt:lpstr>
      <vt:lpstr>ECHO FINDINGS</vt:lpstr>
      <vt:lpstr>ECHO FINDINGS IN BAV</vt:lpstr>
      <vt:lpstr>ECHO FINDINGS IN Degenerative and RHD</vt:lpstr>
      <vt:lpstr>ECHO FINDINGS IN Degenerative and RHD</vt:lpstr>
      <vt:lpstr>Doppler</vt:lpstr>
      <vt:lpstr>Doppler</vt:lpstr>
      <vt:lpstr>ERRORS in doppler derived gradients</vt:lpstr>
      <vt:lpstr>Errors in doppler derived gradients</vt:lpstr>
      <vt:lpstr>calculations</vt:lpstr>
      <vt:lpstr>CALCULATIONs</vt:lpstr>
      <vt:lpstr>Calculations</vt:lpstr>
      <vt:lpstr>calculations</vt:lpstr>
      <vt:lpstr>calculations</vt:lpstr>
      <vt:lpstr>Numbers</vt:lpstr>
      <vt:lpstr>Numbers</vt:lpstr>
      <vt:lpstr>Important Notes</vt:lpstr>
      <vt:lpstr>Important Notes</vt:lpstr>
      <vt:lpstr>IMPORTANT notes</vt:lpstr>
      <vt:lpstr>IMPORTANT Notes</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Aortic Stenosis</dc:title>
  <dc:creator>Mattie</dc:creator>
  <cp:lastModifiedBy>Mattie</cp:lastModifiedBy>
  <cp:revision>42</cp:revision>
  <dcterms:created xsi:type="dcterms:W3CDTF">2011-06-03T16:28:17Z</dcterms:created>
  <dcterms:modified xsi:type="dcterms:W3CDTF">2011-06-05T01:19:01Z</dcterms:modified>
</cp:coreProperties>
</file>