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68" r:id="rId4"/>
    <p:sldId id="257" r:id="rId5"/>
    <p:sldId id="258" r:id="rId6"/>
    <p:sldId id="262" r:id="rId7"/>
    <p:sldId id="260" r:id="rId8"/>
    <p:sldId id="266" r:id="rId9"/>
    <p:sldId id="263" r:id="rId10"/>
    <p:sldId id="267" r:id="rId11"/>
    <p:sldId id="264" r:id="rId12"/>
    <p:sldId id="269" r:id="rId13"/>
    <p:sldId id="265" r:id="rId14"/>
    <p:sldId id="272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9" autoAdjust="0"/>
  </p:normalViewPr>
  <p:slideViewPr>
    <p:cSldViewPr>
      <p:cViewPr varScale="1">
        <p:scale>
          <a:sx n="70" d="100"/>
          <a:sy n="70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0192-3CD8-47D6-A811-C82F6670217E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A7796-0DE6-460A-99BA-042B799C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IVC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7796-0DE6-460A-99BA-042B799CBC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7796-0DE6-460A-99BA-042B799CBC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IVC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7796-0DE6-460A-99BA-042B799CB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Azygos</a:t>
            </a:r>
            <a:r>
              <a:rPr lang="en-US" dirty="0" smtClean="0"/>
              <a:t> continuation</a:t>
            </a:r>
            <a:r>
              <a:rPr lang="en-US" baseline="0" dirty="0" smtClean="0"/>
              <a:t> of the IVC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7796-0DE6-460A-99BA-042B799CBC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Absence of </a:t>
            </a:r>
            <a:r>
              <a:rPr lang="en-US" dirty="0" err="1" smtClean="0"/>
              <a:t>Infrarenal</a:t>
            </a:r>
            <a:r>
              <a:rPr lang="en-US" dirty="0" smtClean="0"/>
              <a:t> IVC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7796-0DE6-460A-99BA-042B799CBC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left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Double IVC with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retroaortic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left renal vein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azygos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continuation and on the right Double IVC with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Retroaortic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Right Renal Vein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Hemiazygos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Continuation of the IVC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A7796-0DE6-460A-99BA-042B799CBC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C669-E70D-4A8B-8B11-8C4056C2DC0A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0CDD-D6E5-4A6E-98A8-7B71CF1FDF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ryology.ch/anglais/pcardio/venen01.html#Kardinales" TargetMode="External"/><Relationship Id="rId2" Type="http://schemas.openxmlformats.org/officeDocument/2006/relationships/hyperlink" Target="http://www.youtube.com/watch?NR=1&amp;v=eOuF4B5-Ls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Anomalies of systemic venous return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Mahta</a:t>
            </a:r>
            <a:r>
              <a:rPr lang="en-US" dirty="0" smtClean="0"/>
              <a:t> </a:t>
            </a:r>
            <a:r>
              <a:rPr lang="en-US" dirty="0" err="1" smtClean="0"/>
              <a:t>Allsop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1371600"/>
            <a:ext cx="7086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0" dirty="0"/>
              <a:t>Double IVC</a:t>
            </a:r>
          </a:p>
          <a:p>
            <a:r>
              <a:rPr lang="en-US" i="0" dirty="0"/>
              <a:t>Duplication of the IVC results from </a:t>
            </a:r>
            <a:r>
              <a:rPr lang="en-US" i="0" dirty="0" smtClean="0"/>
              <a:t>persistence of </a:t>
            </a:r>
            <a:r>
              <a:rPr lang="en-US" i="0" dirty="0"/>
              <a:t>both </a:t>
            </a:r>
            <a:r>
              <a:rPr lang="en-US" i="0" dirty="0" err="1"/>
              <a:t>supracardinal</a:t>
            </a:r>
            <a:r>
              <a:rPr lang="en-US" i="0" dirty="0"/>
              <a:t> veins</a:t>
            </a:r>
            <a:r>
              <a:rPr lang="en-US" i="0" dirty="0" smtClean="0"/>
              <a:t>.</a:t>
            </a:r>
          </a:p>
          <a:p>
            <a:r>
              <a:rPr lang="en-US" i="0" dirty="0" smtClean="0"/>
              <a:t> </a:t>
            </a:r>
            <a:r>
              <a:rPr lang="en-US" i="0" dirty="0"/>
              <a:t>The prevalence </a:t>
            </a:r>
            <a:r>
              <a:rPr lang="en-US" i="0" dirty="0" smtClean="0"/>
              <a:t>is 0.2</a:t>
            </a:r>
            <a:r>
              <a:rPr lang="en-US" i="0" dirty="0"/>
              <a:t>%–3% </a:t>
            </a:r>
            <a:r>
              <a:rPr lang="en-US" i="0" dirty="0" smtClean="0"/>
              <a:t>.</a:t>
            </a:r>
          </a:p>
          <a:p>
            <a:r>
              <a:rPr lang="en-US" i="0" dirty="0" smtClean="0"/>
              <a:t> </a:t>
            </a:r>
            <a:r>
              <a:rPr lang="en-US" i="0" dirty="0"/>
              <a:t>The left IVC typically ends at </a:t>
            </a:r>
            <a:r>
              <a:rPr lang="en-US" i="0" dirty="0" smtClean="0"/>
              <a:t>the left renal </a:t>
            </a:r>
            <a:r>
              <a:rPr lang="en-US" i="0" dirty="0"/>
              <a:t>vein, which crosses anterior to the </a:t>
            </a:r>
            <a:r>
              <a:rPr lang="en-US" i="0" dirty="0" smtClean="0"/>
              <a:t>aorta in </a:t>
            </a:r>
            <a:r>
              <a:rPr lang="en-US" i="0" dirty="0"/>
              <a:t>the normal fashion to join the right </a:t>
            </a:r>
            <a:r>
              <a:rPr lang="en-US" i="0" dirty="0" smtClean="0"/>
              <a:t>IVC. </a:t>
            </a:r>
            <a:r>
              <a:rPr lang="en-US" i="0" dirty="0"/>
              <a:t>However, there may be variations in this </a:t>
            </a:r>
            <a:r>
              <a:rPr lang="en-US" i="0" dirty="0" smtClean="0"/>
              <a:t>arrangement. </a:t>
            </a:r>
            <a:r>
              <a:rPr lang="en-US" i="0" dirty="0"/>
              <a:t>There may </a:t>
            </a:r>
            <a:r>
              <a:rPr lang="en-US" i="0" dirty="0" smtClean="0"/>
              <a:t>be     significant </a:t>
            </a:r>
            <a:r>
              <a:rPr lang="en-US" i="0" dirty="0"/>
              <a:t>asymmetry in the sizes of the left </a:t>
            </a:r>
            <a:r>
              <a:rPr lang="en-US" i="0" dirty="0" smtClean="0"/>
              <a:t>and right </a:t>
            </a:r>
            <a:r>
              <a:rPr lang="en-US" i="0" dirty="0"/>
              <a:t>veins. </a:t>
            </a:r>
            <a:endParaRPr lang="en-US" i="0" dirty="0" smtClean="0"/>
          </a:p>
          <a:p>
            <a:r>
              <a:rPr lang="en-US" i="0" dirty="0" smtClean="0"/>
              <a:t>Double IVC </a:t>
            </a:r>
            <a:r>
              <a:rPr lang="en-US" i="0" dirty="0"/>
              <a:t>should be </a:t>
            </a:r>
            <a:r>
              <a:rPr lang="en-US" i="0" dirty="0" smtClean="0"/>
              <a:t>suspected  in cases </a:t>
            </a:r>
            <a:r>
              <a:rPr lang="en-US" i="0" dirty="0"/>
              <a:t>of recurrent pulmonary embolism </a:t>
            </a:r>
            <a:r>
              <a:rPr lang="en-US" i="0" dirty="0" smtClean="0"/>
              <a:t>following placement </a:t>
            </a:r>
            <a:r>
              <a:rPr lang="en-US" i="0" dirty="0"/>
              <a:t>of an IVC </a:t>
            </a:r>
            <a:r>
              <a:rPr lang="en-US" i="0" dirty="0" smtClean="0"/>
              <a:t>filter. </a:t>
            </a:r>
            <a:r>
              <a:rPr lang="en-US" i="0" dirty="0"/>
              <a:t>As with left </a:t>
            </a:r>
            <a:r>
              <a:rPr lang="en-US" i="0" dirty="0" smtClean="0"/>
              <a:t>IVC, misdiagnosis </a:t>
            </a:r>
            <a:r>
              <a:rPr lang="en-US" i="0" dirty="0"/>
              <a:t>of the aberrant vessel as </a:t>
            </a:r>
            <a:r>
              <a:rPr lang="en-US" i="0" dirty="0" smtClean="0"/>
              <a:t>lymphadenopathy should </a:t>
            </a:r>
            <a:r>
              <a:rPr lang="en-US" i="0" dirty="0"/>
              <a:t>be avoided.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8434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5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sz="quarter" idx="13"/>
          </p:nvPr>
        </p:nvSpPr>
        <p:spPr>
          <a:xfrm>
            <a:off x="1066800" y="609600"/>
            <a:ext cx="70104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0" dirty="0" err="1"/>
              <a:t>Azygos</a:t>
            </a:r>
            <a:r>
              <a:rPr lang="en-US" sz="2000" b="1" i="0" dirty="0"/>
              <a:t> Continuation of the IVC</a:t>
            </a:r>
          </a:p>
          <a:p>
            <a:r>
              <a:rPr lang="en-US" i="0" dirty="0" err="1"/>
              <a:t>Azygos</a:t>
            </a:r>
            <a:r>
              <a:rPr lang="en-US" i="0" dirty="0"/>
              <a:t> continuation of the IVC has also </a:t>
            </a:r>
            <a:r>
              <a:rPr lang="en-US" i="0" dirty="0" smtClean="0"/>
              <a:t>been termed </a:t>
            </a:r>
            <a:r>
              <a:rPr lang="en-US" dirty="0"/>
              <a:t>absence of the hepatic segment of the </a:t>
            </a:r>
            <a:r>
              <a:rPr lang="en-US" dirty="0" smtClean="0"/>
              <a:t>IVC with </a:t>
            </a:r>
            <a:r>
              <a:rPr lang="en-US" dirty="0" err="1"/>
              <a:t>azygos</a:t>
            </a:r>
            <a:r>
              <a:rPr lang="en-US" dirty="0"/>
              <a:t> continuation </a:t>
            </a:r>
            <a:r>
              <a:rPr lang="en-US" i="0" dirty="0" smtClean="0"/>
              <a:t>. </a:t>
            </a:r>
            <a:r>
              <a:rPr lang="en-US" i="0" dirty="0"/>
              <a:t>The embryonic </a:t>
            </a:r>
            <a:r>
              <a:rPr lang="en-US" i="0" dirty="0" smtClean="0"/>
              <a:t>event is </a:t>
            </a:r>
            <a:r>
              <a:rPr lang="en-US" i="0" dirty="0"/>
              <a:t>theorized to be failure to form the right </a:t>
            </a:r>
            <a:r>
              <a:rPr lang="en-US" i="0" dirty="0" err="1" smtClean="0"/>
              <a:t>subcardinal</a:t>
            </a:r>
            <a:r>
              <a:rPr lang="en-US" i="0" dirty="0" smtClean="0"/>
              <a:t>–hepatic </a:t>
            </a:r>
            <a:r>
              <a:rPr lang="en-US" i="0" dirty="0"/>
              <a:t>anastomosis, with resulting </a:t>
            </a:r>
            <a:r>
              <a:rPr lang="en-US" i="0" dirty="0" smtClean="0"/>
              <a:t>atrophy of </a:t>
            </a:r>
            <a:r>
              <a:rPr lang="en-US" i="0" dirty="0"/>
              <a:t>the right </a:t>
            </a:r>
            <a:r>
              <a:rPr lang="en-US" i="0" dirty="0" err="1"/>
              <a:t>subcardinal</a:t>
            </a:r>
            <a:r>
              <a:rPr lang="en-US" i="0" dirty="0"/>
              <a:t> vein. </a:t>
            </a:r>
            <a:r>
              <a:rPr lang="en-US" i="0" dirty="0" smtClean="0"/>
              <a:t>Consequently, blood </a:t>
            </a:r>
            <a:r>
              <a:rPr lang="en-US" i="0" dirty="0"/>
              <a:t>is shunted from the </a:t>
            </a:r>
            <a:r>
              <a:rPr lang="en-US" i="0" dirty="0" err="1"/>
              <a:t>suprasubcardinal</a:t>
            </a:r>
            <a:r>
              <a:rPr lang="en-US" i="0" dirty="0"/>
              <a:t> </a:t>
            </a:r>
            <a:r>
              <a:rPr lang="en-US" i="0" dirty="0" smtClean="0"/>
              <a:t>anastomosis through </a:t>
            </a:r>
            <a:r>
              <a:rPr lang="en-US" i="0" dirty="0"/>
              <a:t>the </a:t>
            </a:r>
            <a:r>
              <a:rPr lang="en-US" i="0" dirty="0" err="1"/>
              <a:t>retrocrural</a:t>
            </a:r>
            <a:r>
              <a:rPr lang="en-US" i="0" dirty="0"/>
              <a:t> </a:t>
            </a:r>
            <a:r>
              <a:rPr lang="en-US" i="0" dirty="0" err="1"/>
              <a:t>azygos</a:t>
            </a:r>
            <a:r>
              <a:rPr lang="en-US" i="0" dirty="0"/>
              <a:t> </a:t>
            </a:r>
            <a:r>
              <a:rPr lang="en-US" i="0" dirty="0" smtClean="0"/>
              <a:t>vein, which </a:t>
            </a:r>
            <a:r>
              <a:rPr lang="en-US" i="0" dirty="0"/>
              <a:t>is partially derived from the thoracic </a:t>
            </a:r>
            <a:r>
              <a:rPr lang="en-US" i="0" dirty="0" smtClean="0"/>
              <a:t>segment of </a:t>
            </a:r>
            <a:r>
              <a:rPr lang="en-US" i="0" dirty="0"/>
              <a:t>the right </a:t>
            </a:r>
            <a:r>
              <a:rPr lang="en-US" i="0" dirty="0" err="1"/>
              <a:t>supracardinal</a:t>
            </a:r>
            <a:r>
              <a:rPr lang="en-US" i="0" dirty="0"/>
              <a:t> vein. </a:t>
            </a:r>
            <a:endParaRPr lang="en-US" i="0" dirty="0" smtClean="0"/>
          </a:p>
          <a:p>
            <a:r>
              <a:rPr lang="en-US" i="0" dirty="0" smtClean="0"/>
              <a:t>The prevalence is </a:t>
            </a:r>
            <a:r>
              <a:rPr lang="en-US" i="0" dirty="0"/>
              <a:t>0.6</a:t>
            </a:r>
            <a:r>
              <a:rPr lang="en-US" i="0" dirty="0" smtClean="0"/>
              <a:t>%.</a:t>
            </a:r>
          </a:p>
          <a:p>
            <a:r>
              <a:rPr lang="en-US" i="0" dirty="0"/>
              <a:t>Formerly thought to be predominantly </a:t>
            </a:r>
            <a:r>
              <a:rPr lang="en-US" i="0" dirty="0" smtClean="0"/>
              <a:t>associated with </a:t>
            </a:r>
            <a:r>
              <a:rPr lang="en-US" i="0" dirty="0"/>
              <a:t>severe congenital heart disease </a:t>
            </a:r>
            <a:r>
              <a:rPr lang="en-US" i="0" dirty="0" smtClean="0"/>
              <a:t>and </a:t>
            </a:r>
            <a:r>
              <a:rPr lang="en-US" i="0" dirty="0" err="1" smtClean="0"/>
              <a:t>asplenia</a:t>
            </a:r>
            <a:r>
              <a:rPr lang="en-US" i="0" dirty="0" smtClean="0"/>
              <a:t> </a:t>
            </a:r>
            <a:r>
              <a:rPr lang="en-US" i="0" dirty="0"/>
              <a:t>or </a:t>
            </a:r>
            <a:r>
              <a:rPr lang="en-US" i="0" dirty="0" err="1"/>
              <a:t>polysplenia</a:t>
            </a:r>
            <a:r>
              <a:rPr lang="en-US" i="0" dirty="0"/>
              <a:t> syndromes, </a:t>
            </a:r>
            <a:r>
              <a:rPr lang="en-US" i="0" dirty="0" err="1"/>
              <a:t>azygos</a:t>
            </a:r>
            <a:r>
              <a:rPr lang="en-US" i="0" dirty="0"/>
              <a:t> </a:t>
            </a:r>
            <a:r>
              <a:rPr lang="en-US" i="0" dirty="0" smtClean="0"/>
              <a:t>continuation of </a:t>
            </a:r>
            <a:r>
              <a:rPr lang="en-US" i="0" dirty="0"/>
              <a:t>the IVC has become </a:t>
            </a:r>
            <a:r>
              <a:rPr lang="en-US" i="0" dirty="0" smtClean="0"/>
              <a:t>increasingly recognized </a:t>
            </a:r>
            <a:r>
              <a:rPr lang="en-US" i="0" dirty="0"/>
              <a:t>in otherwise asymptomatic </a:t>
            </a:r>
            <a:r>
              <a:rPr lang="en-US" i="0" dirty="0" smtClean="0"/>
              <a:t>patients since </a:t>
            </a:r>
            <a:r>
              <a:rPr lang="en-US" i="0" dirty="0"/>
              <a:t>the advent of cross-sectional </a:t>
            </a:r>
            <a:r>
              <a:rPr lang="en-US" i="0" dirty="0" smtClean="0"/>
              <a:t>imaging. It is </a:t>
            </a:r>
            <a:r>
              <a:rPr lang="en-US" i="0" dirty="0"/>
              <a:t>important to recognize the enlarged </a:t>
            </a:r>
            <a:r>
              <a:rPr lang="en-US" i="0" dirty="0" err="1" smtClean="0"/>
              <a:t>azygos</a:t>
            </a:r>
            <a:r>
              <a:rPr lang="en-US" i="0" dirty="0" smtClean="0"/>
              <a:t> vein </a:t>
            </a:r>
            <a:r>
              <a:rPr lang="en-US" i="0" dirty="0"/>
              <a:t>at the confluence with the superior </a:t>
            </a:r>
            <a:r>
              <a:rPr lang="en-US" i="0" dirty="0" smtClean="0"/>
              <a:t>vena cava </a:t>
            </a:r>
            <a:r>
              <a:rPr lang="en-US" i="0" dirty="0"/>
              <a:t>and in the </a:t>
            </a:r>
            <a:r>
              <a:rPr lang="en-US" i="0" dirty="0" err="1"/>
              <a:t>retrocrural</a:t>
            </a:r>
            <a:r>
              <a:rPr lang="en-US" i="0" dirty="0"/>
              <a:t> space to avoid </a:t>
            </a:r>
            <a:r>
              <a:rPr lang="en-US" i="0" dirty="0" smtClean="0"/>
              <a:t>misdiagnosis as </a:t>
            </a:r>
            <a:r>
              <a:rPr lang="en-US" i="0" dirty="0"/>
              <a:t>a right-sided </a:t>
            </a:r>
            <a:r>
              <a:rPr lang="en-US" i="0" dirty="0" err="1"/>
              <a:t>paratracheal</a:t>
            </a:r>
            <a:r>
              <a:rPr lang="en-US" i="0" dirty="0"/>
              <a:t> mass </a:t>
            </a:r>
            <a:r>
              <a:rPr lang="en-US" i="0" dirty="0" smtClean="0"/>
              <a:t>or </a:t>
            </a:r>
            <a:r>
              <a:rPr lang="en-US" i="0" dirty="0" err="1" smtClean="0"/>
              <a:t>retrocrural</a:t>
            </a:r>
            <a:r>
              <a:rPr lang="en-US" i="0" dirty="0" smtClean="0"/>
              <a:t> </a:t>
            </a:r>
            <a:r>
              <a:rPr lang="en-US" i="0" dirty="0" err="1" smtClean="0"/>
              <a:t>adenopathy</a:t>
            </a:r>
            <a:r>
              <a:rPr lang="en-US" i="0" dirty="0" smtClean="0"/>
              <a:t>. Preoperative knowledge </a:t>
            </a:r>
            <a:r>
              <a:rPr lang="en-US" i="0" dirty="0"/>
              <a:t>of the anatomy may be important </a:t>
            </a:r>
            <a:r>
              <a:rPr lang="en-US" i="0" dirty="0" smtClean="0"/>
              <a:t>in planning </a:t>
            </a:r>
            <a:r>
              <a:rPr lang="en-US" i="0" dirty="0"/>
              <a:t>cardiopulmonary bypass and to </a:t>
            </a:r>
            <a:r>
              <a:rPr lang="en-US" i="0" dirty="0" smtClean="0"/>
              <a:t>avoid difficulties </a:t>
            </a:r>
            <a:r>
              <a:rPr lang="en-US" i="0" dirty="0"/>
              <a:t>in catheterizing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48" y="1143000"/>
            <a:ext cx="534425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5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8798"/>
            <a:ext cx="5004345" cy="450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9549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1310"/>
            <a:ext cx="4038600" cy="33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685800"/>
            <a:ext cx="67818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0" dirty="0" smtClean="0"/>
              <a:t>References</a:t>
            </a:r>
          </a:p>
          <a:p>
            <a:pPr marL="0" indent="0">
              <a:buNone/>
            </a:pPr>
            <a:r>
              <a:rPr lang="en-US" sz="2000" b="1" i="0" dirty="0"/>
              <a:t>Spectrum of </a:t>
            </a:r>
            <a:r>
              <a:rPr lang="en-US" sz="2000" b="1" i="0" dirty="0" smtClean="0"/>
              <a:t>Congenital Anomalies of the Inferior </a:t>
            </a:r>
            <a:r>
              <a:rPr lang="en-US" sz="2000" b="1" i="0" dirty="0"/>
              <a:t>Vena </a:t>
            </a:r>
            <a:r>
              <a:rPr lang="en-US" sz="2000" b="1" i="0" dirty="0" smtClean="0"/>
              <a:t>Cava</a:t>
            </a:r>
          </a:p>
          <a:p>
            <a:pPr marL="0" indent="0">
              <a:buNone/>
            </a:pPr>
            <a:r>
              <a:rPr lang="en-US" sz="2000" dirty="0"/>
              <a:t>J. Edward Bass, MD • Michael D. </a:t>
            </a:r>
            <a:r>
              <a:rPr lang="en-US" sz="2000" dirty="0" err="1"/>
              <a:t>Redwine</a:t>
            </a:r>
            <a:r>
              <a:rPr lang="en-US" sz="2000" dirty="0"/>
              <a:t>, MD • Larry A. Kramer, </a:t>
            </a:r>
            <a:r>
              <a:rPr lang="en-US" sz="2000" dirty="0" smtClean="0"/>
              <a:t>MD </a:t>
            </a:r>
            <a:r>
              <a:rPr lang="en-US" sz="2000" dirty="0" err="1" smtClean="0"/>
              <a:t>Phan</a:t>
            </a:r>
            <a:r>
              <a:rPr lang="en-US" sz="2000" dirty="0" smtClean="0"/>
              <a:t> </a:t>
            </a:r>
            <a:r>
              <a:rPr lang="en-US" sz="2000" dirty="0"/>
              <a:t>T. Huynh, MD • John H. Harris, </a:t>
            </a:r>
            <a:r>
              <a:rPr lang="en-US" sz="2000" dirty="0" err="1"/>
              <a:t>Jr</a:t>
            </a:r>
            <a:r>
              <a:rPr lang="en-US" sz="2000" dirty="0"/>
              <a:t>, MD, </a:t>
            </a:r>
            <a:r>
              <a:rPr lang="en-US" sz="2000" dirty="0" smtClean="0"/>
              <a:t>DSc</a:t>
            </a:r>
          </a:p>
          <a:p>
            <a:pPr marL="0" indent="0">
              <a:buNone/>
            </a:pPr>
            <a:endParaRPr lang="en-US" sz="2000" b="1" i="0" dirty="0"/>
          </a:p>
          <a:p>
            <a:pPr marL="0" indent="0">
              <a:buNone/>
            </a:pPr>
            <a:endParaRPr lang="en-US" sz="2000" b="1" i="0" dirty="0"/>
          </a:p>
        </p:txBody>
      </p:sp>
    </p:spTree>
    <p:extLst>
      <p:ext uri="{BB962C8B-B14F-4D97-AF65-F5344CB8AC3E}">
        <p14:creationId xmlns:p14="http://schemas.microsoft.com/office/powerpoint/2010/main" val="11374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8153400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i="0" dirty="0" smtClean="0"/>
              <a:t>Questions and Answers</a:t>
            </a:r>
          </a:p>
          <a:p>
            <a:pPr marL="457200" indent="-457200">
              <a:buAutoNum type="arabicPeriod"/>
            </a:pPr>
            <a:r>
              <a:rPr lang="en-US" sz="1400" i="0" dirty="0" smtClean="0"/>
              <a:t>What are the three embryonic paired  veins that make up the  IVC?</a:t>
            </a:r>
          </a:p>
          <a:p>
            <a:pPr marL="0" indent="0">
              <a:buNone/>
            </a:pPr>
            <a:r>
              <a:rPr lang="en-US" sz="1400" i="0" dirty="0"/>
              <a:t>	</a:t>
            </a:r>
            <a:r>
              <a:rPr lang="en-US" sz="1400" i="0" dirty="0" smtClean="0"/>
              <a:t>The </a:t>
            </a:r>
            <a:r>
              <a:rPr lang="en-US" sz="1400" i="0" dirty="0"/>
              <a:t>posterior cardinal, the </a:t>
            </a:r>
            <a:r>
              <a:rPr lang="en-US" sz="1400" i="0" dirty="0" err="1"/>
              <a:t>subcardinal</a:t>
            </a:r>
            <a:r>
              <a:rPr lang="en-US" sz="1400" i="0" dirty="0"/>
              <a:t>, and the </a:t>
            </a:r>
            <a:r>
              <a:rPr lang="en-US" sz="1400" i="0" dirty="0" err="1"/>
              <a:t>supracardinal</a:t>
            </a:r>
            <a:r>
              <a:rPr lang="en-US" sz="1400" i="0" dirty="0"/>
              <a:t> </a:t>
            </a:r>
            <a:r>
              <a:rPr lang="en-US" sz="1400" i="0" dirty="0" smtClean="0"/>
              <a:t>veins</a:t>
            </a:r>
            <a:r>
              <a:rPr lang="en-US" sz="1400" i="0" dirty="0" smtClean="0"/>
              <a:t>.</a:t>
            </a:r>
          </a:p>
          <a:p>
            <a:pPr marL="457200" indent="-457200">
              <a:buAutoNum type="arabicPeriod" startAt="2"/>
            </a:pPr>
            <a:r>
              <a:rPr lang="en-US" sz="1400" i="0" dirty="0" smtClean="0"/>
              <a:t>What is the most prevalent form of IVC anomaly?</a:t>
            </a:r>
          </a:p>
          <a:p>
            <a:pPr marL="0" indent="0">
              <a:buNone/>
            </a:pPr>
            <a:r>
              <a:rPr lang="en-US" sz="1400" i="0" dirty="0" smtClean="0"/>
              <a:t>	Double IVC </a:t>
            </a:r>
          </a:p>
          <a:p>
            <a:pPr marL="457200" indent="-457200">
              <a:buAutoNum type="arabicPeriod" startAt="3"/>
            </a:pPr>
            <a:r>
              <a:rPr lang="en-US" sz="1400" i="0" dirty="0" smtClean="0"/>
              <a:t>How is double IVC formed?</a:t>
            </a:r>
          </a:p>
          <a:p>
            <a:pPr marL="0" indent="0">
              <a:buNone/>
            </a:pPr>
            <a:r>
              <a:rPr lang="en-US" sz="1400" i="0" dirty="0" smtClean="0"/>
              <a:t>	Duplication </a:t>
            </a:r>
            <a:r>
              <a:rPr lang="en-US" sz="1400" i="0" dirty="0"/>
              <a:t>of the IVC results from persistence of both </a:t>
            </a:r>
            <a:r>
              <a:rPr lang="en-US" sz="1400" i="0" dirty="0" err="1" smtClean="0"/>
              <a:t>supracardinal</a:t>
            </a:r>
            <a:r>
              <a:rPr lang="en-US" sz="1400" i="0" dirty="0" smtClean="0"/>
              <a:t> </a:t>
            </a:r>
            <a:r>
              <a:rPr lang="en-US" sz="1400" i="0" dirty="0"/>
              <a:t>veins</a:t>
            </a:r>
            <a:r>
              <a:rPr lang="en-US" sz="1400" i="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en-US" sz="1400" i="0" dirty="0" smtClean="0"/>
              <a:t>What are IVC anomalies usually associated with?</a:t>
            </a:r>
          </a:p>
          <a:p>
            <a:pPr marL="0" indent="0">
              <a:buNone/>
            </a:pPr>
            <a:r>
              <a:rPr lang="en-US" sz="1400" i="0" dirty="0"/>
              <a:t>	</a:t>
            </a:r>
            <a:r>
              <a:rPr lang="en-US" sz="1400" i="0" dirty="0"/>
              <a:t> </a:t>
            </a:r>
            <a:r>
              <a:rPr lang="en-US" sz="1400" i="0" dirty="0" smtClean="0"/>
              <a:t>Associated with </a:t>
            </a:r>
            <a:r>
              <a:rPr lang="en-US" sz="1400" i="0" dirty="0" err="1"/>
              <a:t>Dextrocardia</a:t>
            </a:r>
            <a:r>
              <a:rPr lang="en-US" sz="1400" i="0" dirty="0"/>
              <a:t> and </a:t>
            </a:r>
            <a:r>
              <a:rPr lang="en-US" sz="1400" i="0" dirty="0" err="1" smtClean="0"/>
              <a:t>Polysplenia</a:t>
            </a:r>
            <a:r>
              <a:rPr lang="en-US" sz="1400" i="0" dirty="0" smtClean="0"/>
              <a:t>.</a:t>
            </a:r>
          </a:p>
          <a:p>
            <a:pPr marL="457200" indent="-457200">
              <a:buAutoNum type="arabicPeriod" startAt="5"/>
            </a:pPr>
            <a:r>
              <a:rPr lang="en-US" sz="1400" i="0" dirty="0" smtClean="0"/>
              <a:t>What is another term for </a:t>
            </a:r>
            <a:r>
              <a:rPr lang="en-US" sz="1400" i="0" dirty="0" err="1" smtClean="0"/>
              <a:t>Azygos</a:t>
            </a:r>
            <a:r>
              <a:rPr lang="en-US" sz="1400" i="0" dirty="0" smtClean="0"/>
              <a:t> continuation of the IVC?</a:t>
            </a:r>
          </a:p>
          <a:p>
            <a:pPr marL="0" indent="0">
              <a:buNone/>
            </a:pPr>
            <a:r>
              <a:rPr lang="en-US" sz="1400" i="0" dirty="0"/>
              <a:t>	</a:t>
            </a:r>
            <a:r>
              <a:rPr lang="en-US" sz="1400" i="0" dirty="0" smtClean="0"/>
              <a:t>It has also been termed </a:t>
            </a:r>
            <a:r>
              <a:rPr lang="en-US" sz="1400" i="0" dirty="0"/>
              <a:t>absence of the hepatic segment of the </a:t>
            </a:r>
            <a:r>
              <a:rPr lang="en-US" sz="1400" i="0" dirty="0" smtClean="0"/>
              <a:t>IVC with </a:t>
            </a:r>
            <a:r>
              <a:rPr lang="en-US" sz="1400" i="0" dirty="0" err="1" smtClean="0"/>
              <a:t>azygos</a:t>
            </a:r>
            <a:r>
              <a:rPr lang="en-US" sz="1400" i="0" dirty="0" smtClean="0"/>
              <a:t> continuation .</a:t>
            </a:r>
          </a:p>
          <a:p>
            <a:pPr marL="457200" indent="-457200">
              <a:buAutoNum type="arabicPeriod" startAt="6"/>
            </a:pPr>
            <a:r>
              <a:rPr lang="en-US" sz="1400" i="0" dirty="0" smtClean="0"/>
              <a:t>What misdiagnosis seems to be associated with IVC anomalies?</a:t>
            </a:r>
          </a:p>
          <a:p>
            <a:pPr marL="0" indent="0">
              <a:buNone/>
            </a:pPr>
            <a:r>
              <a:rPr lang="en-US" sz="1400" i="0" dirty="0" smtClean="0"/>
              <a:t>	</a:t>
            </a:r>
            <a:r>
              <a:rPr lang="en-US" sz="1400" i="0" dirty="0" err="1" smtClean="0"/>
              <a:t>Lymphoadenopathy</a:t>
            </a:r>
            <a:r>
              <a:rPr lang="en-US" sz="1400" i="0" dirty="0" smtClean="0"/>
              <a:t>.</a:t>
            </a:r>
          </a:p>
          <a:p>
            <a:pPr marL="457200" indent="-457200">
              <a:buAutoNum type="arabicPeriod" startAt="7"/>
            </a:pPr>
            <a:r>
              <a:rPr lang="en-US" sz="1400" i="0" dirty="0" smtClean="0"/>
              <a:t>How is Left IVC formed?</a:t>
            </a:r>
          </a:p>
          <a:p>
            <a:pPr marL="0" indent="0">
              <a:buNone/>
            </a:pPr>
            <a:r>
              <a:rPr lang="en-US" sz="1400" i="0" dirty="0" smtClean="0"/>
              <a:t>	A left IVC results from regression of the right </a:t>
            </a:r>
            <a:r>
              <a:rPr lang="en-US" sz="1400" i="0" dirty="0" err="1" smtClean="0"/>
              <a:t>supracardinal</a:t>
            </a:r>
            <a:r>
              <a:rPr lang="en-US" sz="1400" i="0" dirty="0" smtClean="0"/>
              <a:t> vein with 	persistence of the 	left </a:t>
            </a:r>
            <a:r>
              <a:rPr lang="en-US" sz="1400" i="0" dirty="0" err="1" smtClean="0"/>
              <a:t>supracardinal</a:t>
            </a:r>
            <a:r>
              <a:rPr lang="en-US" sz="1400" i="0" dirty="0" smtClean="0"/>
              <a:t> vein. </a:t>
            </a:r>
          </a:p>
          <a:p>
            <a:pPr marL="457200" indent="-457200">
              <a:buAutoNum type="arabicPeriod" startAt="8"/>
            </a:pPr>
            <a:r>
              <a:rPr lang="en-US" sz="1400" i="0" dirty="0" smtClean="0"/>
              <a:t>What is the crus of the diaphragm?</a:t>
            </a:r>
          </a:p>
          <a:p>
            <a:pPr marL="0" indent="0">
              <a:buNone/>
            </a:pPr>
            <a:r>
              <a:rPr lang="en-US" sz="1400" i="0" dirty="0" smtClean="0"/>
              <a:t>	The </a:t>
            </a:r>
            <a:r>
              <a:rPr lang="en-US" sz="1400" b="1" i="0" dirty="0" err="1" smtClean="0"/>
              <a:t>crura</a:t>
            </a:r>
            <a:r>
              <a:rPr lang="en-US" sz="1400" b="1" i="0" dirty="0" smtClean="0"/>
              <a:t> of the diaphragm</a:t>
            </a:r>
            <a:r>
              <a:rPr lang="en-US" sz="1400" i="0" dirty="0" smtClean="0"/>
              <a:t> (singular: crus) are </a:t>
            </a:r>
            <a:r>
              <a:rPr lang="en-US" sz="1400" i="0" dirty="0" err="1" smtClean="0"/>
              <a:t>tendinous</a:t>
            </a:r>
            <a:r>
              <a:rPr lang="en-US" sz="1400" i="0" dirty="0" smtClean="0"/>
              <a:t> structures that extend inferiorly 	from the diaphragm to attach to the vertebral column. Forming a tether for muscular 	contraction, they take their name from their leg-shaped appearance</a:t>
            </a:r>
          </a:p>
          <a:p>
            <a:pPr marL="342900" indent="-342900">
              <a:buAutoNum type="arabicPeriod" startAt="9"/>
            </a:pPr>
            <a:r>
              <a:rPr lang="en-US" sz="1400" i="0" dirty="0" smtClean="0"/>
              <a:t>A  </a:t>
            </a:r>
            <a:r>
              <a:rPr lang="en-US" sz="1400" i="0" dirty="0"/>
              <a:t>recurrent pulmonary embolism following placement of an IVC filter </a:t>
            </a:r>
            <a:r>
              <a:rPr lang="en-US" sz="1400" i="0" dirty="0" smtClean="0"/>
              <a:t> could  point to what anomaly?</a:t>
            </a:r>
          </a:p>
          <a:p>
            <a:pPr marL="0" indent="0">
              <a:buNone/>
            </a:pPr>
            <a:r>
              <a:rPr lang="en-US" sz="1400" i="0" dirty="0" smtClean="0"/>
              <a:t>	Double IVC.</a:t>
            </a:r>
          </a:p>
          <a:p>
            <a:pPr marL="342900" indent="-342900">
              <a:buAutoNum type="arabicPeriod" startAt="10"/>
            </a:pPr>
            <a:r>
              <a:rPr lang="en-US" sz="1400" i="0" dirty="0" smtClean="0"/>
              <a:t>Which type of operation could be problematic if these types of anomalies are not known?</a:t>
            </a:r>
          </a:p>
          <a:p>
            <a:pPr marL="0" indent="0">
              <a:buNone/>
            </a:pPr>
            <a:r>
              <a:rPr lang="en-US" sz="1400" i="0" dirty="0" smtClean="0"/>
              <a:t>	Cardiopulmonary bypass and Catheterization.</a:t>
            </a:r>
            <a:r>
              <a:rPr lang="en-US" sz="1400" i="0" dirty="0"/>
              <a:t>	</a:t>
            </a:r>
            <a:endParaRPr lang="en-US" sz="1400" i="0" dirty="0" smtClean="0"/>
          </a:p>
          <a:p>
            <a:pPr marL="0" indent="0">
              <a:buNone/>
            </a:pPr>
            <a:endParaRPr lang="en-US" sz="1400" i="0" dirty="0" smtClean="0"/>
          </a:p>
          <a:p>
            <a:pPr marL="0" indent="0">
              <a:buNone/>
            </a:pPr>
            <a:r>
              <a:rPr lang="en-US" sz="1400" i="0" dirty="0" smtClean="0"/>
              <a:t>	</a:t>
            </a:r>
          </a:p>
          <a:p>
            <a:pPr marL="0" indent="0">
              <a:buNone/>
            </a:pPr>
            <a:endParaRPr lang="en-US" sz="1400" i="0" dirty="0" smtClean="0"/>
          </a:p>
          <a:p>
            <a:pPr marL="0" indent="0">
              <a:buNone/>
            </a:pPr>
            <a:r>
              <a:rPr lang="en-US" sz="1400" i="0" dirty="0" smtClean="0"/>
              <a:t>	</a:t>
            </a:r>
            <a:endParaRPr lang="en-US" sz="1400" i="0" dirty="0" smtClean="0"/>
          </a:p>
          <a:p>
            <a:pPr marL="0" indent="0">
              <a:buNone/>
            </a:pPr>
            <a:r>
              <a:rPr lang="en-US" sz="1400" i="0" dirty="0"/>
              <a:t>	</a:t>
            </a:r>
            <a:endParaRPr lang="en-US" sz="1400" i="0" dirty="0" smtClean="0"/>
          </a:p>
          <a:p>
            <a:pPr marL="0" indent="0">
              <a:buNone/>
            </a:pPr>
            <a:r>
              <a:rPr lang="en-US" sz="1400" i="0" dirty="0"/>
              <a:t>	</a:t>
            </a:r>
            <a:endParaRPr lang="en-US" sz="1400" i="0" dirty="0" smtClean="0"/>
          </a:p>
          <a:p>
            <a:pPr marL="0" indent="0">
              <a:buNone/>
            </a:pPr>
            <a:r>
              <a:rPr lang="en-US" sz="1400" i="0" dirty="0"/>
              <a:t>	</a:t>
            </a:r>
          </a:p>
          <a:p>
            <a:pPr marL="0" indent="0">
              <a:buNone/>
            </a:pPr>
            <a:endParaRPr lang="en-US" sz="1400" i="0" dirty="0" smtClean="0"/>
          </a:p>
          <a:p>
            <a:pPr marL="0" indent="0">
              <a:buNone/>
            </a:pPr>
            <a:endParaRPr lang="en-US" sz="1400" i="0" dirty="0" smtClean="0"/>
          </a:p>
          <a:p>
            <a:pPr marL="0" indent="0">
              <a:buNone/>
            </a:pPr>
            <a:endParaRPr lang="en-US" sz="1400" i="0" dirty="0"/>
          </a:p>
        </p:txBody>
      </p:sp>
    </p:spTree>
    <p:extLst>
      <p:ext uri="{BB962C8B-B14F-4D97-AF65-F5344CB8AC3E}">
        <p14:creationId xmlns:p14="http://schemas.microsoft.com/office/powerpoint/2010/main" val="40571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304800"/>
            <a:ext cx="6934200" cy="5943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200" b="1" i="0" dirty="0" smtClean="0"/>
              <a:t>Introduction</a:t>
            </a:r>
          </a:p>
          <a:p>
            <a:pPr marL="0" indent="0">
              <a:buNone/>
            </a:pPr>
            <a:r>
              <a:rPr lang="en-US" sz="3200" i="0" dirty="0" smtClean="0"/>
              <a:t>The </a:t>
            </a:r>
            <a:r>
              <a:rPr lang="en-US" sz="3200" i="0" dirty="0"/>
              <a:t>embryogenesis of the IVC is a complex process </a:t>
            </a:r>
            <a:r>
              <a:rPr lang="en-US" sz="3200" i="0" dirty="0" smtClean="0"/>
              <a:t>involving the </a:t>
            </a:r>
            <a:r>
              <a:rPr lang="en-US" sz="3200" i="0" dirty="0"/>
              <a:t>formation of several anastomoses between three paired </a:t>
            </a:r>
            <a:r>
              <a:rPr lang="en-US" sz="3200" i="0" dirty="0" smtClean="0"/>
              <a:t>embryonic veins</a:t>
            </a:r>
            <a:r>
              <a:rPr lang="en-US" sz="3200" i="0" dirty="0"/>
              <a:t>. The result is numerous variations in the basic venous plan of </a:t>
            </a:r>
            <a:r>
              <a:rPr lang="en-US" sz="3200" i="0" dirty="0" smtClean="0"/>
              <a:t>the abdomen </a:t>
            </a:r>
            <a:r>
              <a:rPr lang="en-US" sz="3200" i="0" dirty="0"/>
              <a:t>and pelvis</a:t>
            </a:r>
            <a:r>
              <a:rPr lang="en-US" sz="3200" i="0" dirty="0" smtClean="0"/>
              <a:t>.</a:t>
            </a:r>
          </a:p>
          <a:p>
            <a:pPr marL="0" indent="0">
              <a:buNone/>
            </a:pPr>
            <a:endParaRPr lang="en-US" sz="3200" i="0" dirty="0" smtClean="0"/>
          </a:p>
          <a:p>
            <a:pPr marL="0" indent="0">
              <a:buNone/>
            </a:pPr>
            <a:r>
              <a:rPr lang="en-US" sz="3200" i="0" dirty="0"/>
              <a:t>T</a:t>
            </a:r>
            <a:r>
              <a:rPr lang="en-US" sz="3200" i="0" dirty="0" smtClean="0"/>
              <a:t>he </a:t>
            </a:r>
            <a:r>
              <a:rPr lang="en-US" sz="3200" i="0" dirty="0" err="1"/>
              <a:t>infrahepatic</a:t>
            </a:r>
            <a:r>
              <a:rPr lang="en-US" sz="3200" i="0" dirty="0"/>
              <a:t> IVC develops </a:t>
            </a:r>
            <a:r>
              <a:rPr lang="en-US" sz="3200" i="0" dirty="0" smtClean="0"/>
              <a:t>between the </a:t>
            </a:r>
            <a:r>
              <a:rPr lang="en-US" sz="3200" i="0" dirty="0"/>
              <a:t>6th and 8th weeks of embryonic life </a:t>
            </a:r>
            <a:r>
              <a:rPr lang="en-US" sz="3200" i="0" dirty="0" smtClean="0"/>
              <a:t>as a </a:t>
            </a:r>
            <a:r>
              <a:rPr lang="en-US" sz="3200" i="0" dirty="0"/>
              <a:t>composite structure formed from the </a:t>
            </a:r>
            <a:r>
              <a:rPr lang="en-US" sz="3200" i="0" dirty="0" smtClean="0"/>
              <a:t>continuous appearance </a:t>
            </a:r>
            <a:r>
              <a:rPr lang="en-US" sz="3200" i="0" dirty="0"/>
              <a:t>and regression of three </a:t>
            </a:r>
            <a:r>
              <a:rPr lang="en-US" sz="3200" i="0" dirty="0" smtClean="0"/>
              <a:t>paired embryonic </a:t>
            </a:r>
            <a:r>
              <a:rPr lang="en-US" sz="3200" i="0" dirty="0"/>
              <a:t>veins. In order of appearance, they </a:t>
            </a:r>
            <a:r>
              <a:rPr lang="en-US" sz="3200" i="0" dirty="0" smtClean="0"/>
              <a:t>are the </a:t>
            </a:r>
            <a:r>
              <a:rPr lang="en-US" sz="3200" i="0" dirty="0"/>
              <a:t>posterior cardinal, the </a:t>
            </a:r>
            <a:r>
              <a:rPr lang="en-US" sz="3200" i="0" dirty="0" err="1"/>
              <a:t>subcardinal</a:t>
            </a:r>
            <a:r>
              <a:rPr lang="en-US" sz="3200" i="0" dirty="0"/>
              <a:t>, and </a:t>
            </a:r>
            <a:r>
              <a:rPr lang="en-US" sz="3200" i="0" dirty="0" smtClean="0"/>
              <a:t>the </a:t>
            </a:r>
            <a:r>
              <a:rPr lang="en-US" sz="3200" i="0" dirty="0" err="1" smtClean="0"/>
              <a:t>supracardinal</a:t>
            </a:r>
            <a:r>
              <a:rPr lang="en-US" sz="3200" i="0" dirty="0" smtClean="0"/>
              <a:t> </a:t>
            </a:r>
            <a:r>
              <a:rPr lang="en-US" sz="3200" i="0" dirty="0"/>
              <a:t>veins</a:t>
            </a:r>
            <a:endParaRPr lang="en-US" sz="3200" i="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31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90" y="2476414"/>
            <a:ext cx="2072820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438400"/>
            <a:ext cx="20732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7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05800" cy="640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457200"/>
            <a:ext cx="7315200" cy="5715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400" b="1" i="0" dirty="0" smtClean="0"/>
              <a:t>Classification</a:t>
            </a:r>
          </a:p>
          <a:p>
            <a:r>
              <a:rPr lang="en-US" sz="2000" dirty="0" smtClean="0"/>
              <a:t> </a:t>
            </a:r>
            <a:r>
              <a:rPr lang="en-US" sz="2000" i="0" dirty="0" smtClean="0"/>
              <a:t>Left IVC</a:t>
            </a:r>
            <a:endParaRPr lang="en-US" sz="2000" dirty="0" smtClean="0"/>
          </a:p>
          <a:p>
            <a:pPr marL="0" indent="0">
              <a:buNone/>
            </a:pPr>
            <a:r>
              <a:rPr lang="en-US" i="0" dirty="0" smtClean="0"/>
              <a:t>	typically </a:t>
            </a:r>
            <a:r>
              <a:rPr lang="en-US" i="0" dirty="0"/>
              <a:t>ends at the left renal </a:t>
            </a:r>
            <a:r>
              <a:rPr lang="en-US" i="0" dirty="0" smtClean="0"/>
              <a:t>vein, which </a:t>
            </a:r>
            <a:r>
              <a:rPr lang="en-US" i="0" dirty="0"/>
              <a:t>crosses anterior to the aorta to </a:t>
            </a:r>
            <a:r>
              <a:rPr lang="en-US" i="0" dirty="0" smtClean="0"/>
              <a:t>	form </a:t>
            </a:r>
            <a:r>
              <a:rPr lang="en-US" i="0" dirty="0"/>
              <a:t>a normal right-sided  </a:t>
            </a:r>
            <a:r>
              <a:rPr lang="en-US" i="0" dirty="0" err="1" smtClean="0"/>
              <a:t>prerenal</a:t>
            </a:r>
            <a:r>
              <a:rPr lang="en-US" i="0" dirty="0" smtClean="0"/>
              <a:t> </a:t>
            </a:r>
            <a:r>
              <a:rPr lang="en-US" i="0" dirty="0" smtClean="0"/>
              <a:t>IVC.</a:t>
            </a:r>
            <a:endParaRPr lang="en-US" i="0" dirty="0" smtClean="0"/>
          </a:p>
          <a:p>
            <a:r>
              <a:rPr lang="en-US" sz="2000" i="0" dirty="0"/>
              <a:t>D</a:t>
            </a:r>
            <a:r>
              <a:rPr lang="en-US" sz="2000" i="0" dirty="0" smtClean="0"/>
              <a:t>ouble IVC</a:t>
            </a:r>
          </a:p>
          <a:p>
            <a:pPr marL="0" indent="0">
              <a:buNone/>
            </a:pPr>
            <a:r>
              <a:rPr lang="en-US" sz="2000" i="0" dirty="0"/>
              <a:t>	</a:t>
            </a:r>
            <a:r>
              <a:rPr lang="en-US" i="0" dirty="0"/>
              <a:t>the left IVC typically ends at the left </a:t>
            </a:r>
            <a:r>
              <a:rPr lang="en-US" i="0" dirty="0" smtClean="0"/>
              <a:t>renal  vein</a:t>
            </a:r>
            <a:r>
              <a:rPr lang="en-US" i="0" dirty="0"/>
              <a:t>, which crosses anterior to the </a:t>
            </a:r>
            <a:r>
              <a:rPr lang="en-US" i="0" dirty="0" smtClean="0"/>
              <a:t>	aorta </a:t>
            </a:r>
            <a:r>
              <a:rPr lang="en-US" i="0" dirty="0"/>
              <a:t>to join the right </a:t>
            </a:r>
            <a:r>
              <a:rPr lang="en-US" i="0" dirty="0" smtClean="0"/>
              <a:t>IVC. It includes these two subcategories:</a:t>
            </a:r>
          </a:p>
          <a:p>
            <a:pPr marL="0" indent="0">
              <a:buNone/>
            </a:pPr>
            <a:r>
              <a:rPr lang="en-US" i="0" dirty="0"/>
              <a:t>	</a:t>
            </a:r>
            <a:r>
              <a:rPr lang="en-US" i="0" dirty="0" smtClean="0"/>
              <a:t>	</a:t>
            </a:r>
            <a:r>
              <a:rPr lang="en-US" b="1" i="0" dirty="0"/>
              <a:t>Double IVC with </a:t>
            </a:r>
            <a:r>
              <a:rPr lang="en-US" b="1" i="0" dirty="0" err="1"/>
              <a:t>r</a:t>
            </a:r>
            <a:r>
              <a:rPr lang="en-US" b="1" i="0" dirty="0" err="1" smtClean="0"/>
              <a:t>etroaortic</a:t>
            </a:r>
            <a:r>
              <a:rPr lang="en-US" b="1" i="0" dirty="0" smtClean="0"/>
              <a:t> Right </a:t>
            </a:r>
            <a:r>
              <a:rPr lang="en-US" b="1" i="0" dirty="0"/>
              <a:t>Renal Vein and</a:t>
            </a:r>
          </a:p>
          <a:p>
            <a:pPr marL="0" indent="0">
              <a:buNone/>
            </a:pPr>
            <a:r>
              <a:rPr lang="en-US" b="1" i="0" dirty="0" smtClean="0"/>
              <a:t>		</a:t>
            </a:r>
            <a:r>
              <a:rPr lang="en-US" b="1" i="0" dirty="0" err="1" smtClean="0"/>
              <a:t>Hemiazygos</a:t>
            </a:r>
            <a:r>
              <a:rPr lang="en-US" b="1" i="0" dirty="0" smtClean="0"/>
              <a:t> </a:t>
            </a:r>
            <a:r>
              <a:rPr lang="en-US" b="1" i="0" dirty="0"/>
              <a:t>Continuation of the </a:t>
            </a:r>
            <a:r>
              <a:rPr lang="en-US" b="1" i="0" dirty="0" smtClean="0"/>
              <a:t>IVC  and</a:t>
            </a:r>
          </a:p>
          <a:p>
            <a:r>
              <a:rPr lang="en-US" b="1" i="0" dirty="0"/>
              <a:t>	</a:t>
            </a:r>
            <a:r>
              <a:rPr lang="en-US" b="1" i="0" dirty="0" smtClean="0"/>
              <a:t>	</a:t>
            </a:r>
            <a:r>
              <a:rPr lang="en-US" b="1" i="0" dirty="0"/>
              <a:t>Double IVC with </a:t>
            </a:r>
            <a:r>
              <a:rPr lang="en-US" b="1" i="0" dirty="0" err="1"/>
              <a:t>r</a:t>
            </a:r>
            <a:r>
              <a:rPr lang="en-US" b="1" i="0" dirty="0" err="1" smtClean="0"/>
              <a:t>etroaortic</a:t>
            </a:r>
            <a:r>
              <a:rPr lang="en-US" b="1" i="0" dirty="0" smtClean="0"/>
              <a:t> Left </a:t>
            </a:r>
            <a:r>
              <a:rPr lang="en-US" b="1" i="0" dirty="0"/>
              <a:t>Renal Vein and</a:t>
            </a:r>
          </a:p>
          <a:p>
            <a:pPr marL="0" indent="0">
              <a:buNone/>
            </a:pPr>
            <a:r>
              <a:rPr lang="en-US" b="1" i="0" dirty="0" smtClean="0"/>
              <a:t>		</a:t>
            </a:r>
            <a:r>
              <a:rPr lang="en-US" b="1" i="0" dirty="0" err="1" smtClean="0"/>
              <a:t>Azygos</a:t>
            </a:r>
            <a:r>
              <a:rPr lang="en-US" b="1" i="0" dirty="0" smtClean="0"/>
              <a:t> </a:t>
            </a:r>
            <a:r>
              <a:rPr lang="en-US" b="1" i="0" dirty="0"/>
              <a:t>Continuation of the </a:t>
            </a:r>
            <a:r>
              <a:rPr lang="en-US" b="1" i="0" dirty="0" smtClean="0"/>
              <a:t>IVC.</a:t>
            </a:r>
            <a:endParaRPr lang="en-US" b="1" i="0" dirty="0" smtClean="0"/>
          </a:p>
          <a:p>
            <a:pPr marL="0" indent="0">
              <a:buNone/>
            </a:pPr>
            <a:r>
              <a:rPr lang="en-US" b="1" i="0" dirty="0"/>
              <a:t>	</a:t>
            </a:r>
            <a:r>
              <a:rPr lang="en-US" b="1" i="0" dirty="0" smtClean="0"/>
              <a:t>	</a:t>
            </a:r>
            <a:endParaRPr lang="en-US" i="0" dirty="0" smtClean="0"/>
          </a:p>
          <a:p>
            <a:r>
              <a:rPr lang="en-US" sz="2000" i="0" dirty="0" err="1" smtClean="0"/>
              <a:t>Azygos</a:t>
            </a:r>
            <a:r>
              <a:rPr lang="en-US" sz="2000" i="0" dirty="0" smtClean="0"/>
              <a:t> continuation of the IVC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i="0" dirty="0"/>
              <a:t>the </a:t>
            </a:r>
            <a:r>
              <a:rPr lang="en-US" sz="2000" i="0" dirty="0" err="1"/>
              <a:t>prerenal</a:t>
            </a:r>
            <a:r>
              <a:rPr lang="en-US" sz="2000" i="0" dirty="0"/>
              <a:t> IVC passes posterior to </a:t>
            </a:r>
            <a:r>
              <a:rPr lang="en-US" sz="2000" i="0" dirty="0" smtClean="0"/>
              <a:t>the</a:t>
            </a:r>
            <a:r>
              <a:rPr lang="en-US" sz="2000" i="0" dirty="0" smtClean="0"/>
              <a:t>	diaphragmatic </a:t>
            </a:r>
            <a:r>
              <a:rPr lang="en-US" sz="2000" i="0" dirty="0" err="1"/>
              <a:t>crura</a:t>
            </a:r>
            <a:r>
              <a:rPr lang="en-US" sz="2000" i="0" dirty="0"/>
              <a:t> to </a:t>
            </a:r>
            <a:r>
              <a:rPr lang="en-US" sz="2000" i="0" dirty="0" smtClean="0"/>
              <a:t>	enter </a:t>
            </a:r>
            <a:r>
              <a:rPr lang="en-US" sz="2000" i="0" dirty="0"/>
              <a:t>the thorax as the </a:t>
            </a:r>
            <a:r>
              <a:rPr lang="en-US" sz="2000" i="0" dirty="0" err="1"/>
              <a:t>A</a:t>
            </a:r>
            <a:r>
              <a:rPr lang="en-US" sz="2000" i="0" dirty="0" err="1" smtClean="0"/>
              <a:t>zygos</a:t>
            </a:r>
            <a:r>
              <a:rPr lang="en-US" sz="2000" i="0" dirty="0" smtClean="0"/>
              <a:t> </a:t>
            </a:r>
            <a:r>
              <a:rPr lang="en-US" sz="2000" i="0" dirty="0" smtClean="0"/>
              <a:t>vein.</a:t>
            </a:r>
            <a:endParaRPr lang="en-US" sz="2000" i="0" dirty="0" smtClean="0"/>
          </a:p>
          <a:p>
            <a:r>
              <a:rPr lang="en-US" sz="2000" i="0" dirty="0"/>
              <a:t>Other anomalies </a:t>
            </a:r>
            <a:r>
              <a:rPr lang="en-US" sz="2000" i="0" dirty="0" smtClean="0"/>
              <a:t>include absence </a:t>
            </a:r>
            <a:r>
              <a:rPr lang="en-US" sz="2000" i="0" dirty="0"/>
              <a:t>of the </a:t>
            </a:r>
            <a:r>
              <a:rPr lang="en-US" sz="2000" i="0" dirty="0" err="1"/>
              <a:t>infrarenal</a:t>
            </a:r>
            <a:r>
              <a:rPr lang="en-US" sz="2000" i="0" dirty="0"/>
              <a:t> IVC or the entire </a:t>
            </a:r>
            <a:r>
              <a:rPr lang="en-US" sz="2000" i="0" dirty="0" smtClean="0"/>
              <a:t>IVC.</a:t>
            </a:r>
          </a:p>
          <a:p>
            <a:r>
              <a:rPr lang="en-US" sz="2000" i="0" dirty="0" smtClean="0"/>
              <a:t>The rest are  associated with the renal veins and the IVC. </a:t>
            </a:r>
            <a:r>
              <a:rPr lang="en-US" sz="2000" i="0" dirty="0" smtClean="0"/>
              <a:t>The  </a:t>
            </a:r>
            <a:r>
              <a:rPr lang="en-US" sz="2000" i="0" dirty="0" smtClean="0"/>
              <a:t>many anomalies listed </a:t>
            </a:r>
            <a:r>
              <a:rPr lang="en-US" sz="2000" i="0" dirty="0" smtClean="0"/>
              <a:t>are</a:t>
            </a:r>
            <a:r>
              <a:rPr lang="en-US" sz="2000" i="0" dirty="0" smtClean="0"/>
              <a:t> </a:t>
            </a:r>
            <a:r>
              <a:rPr lang="en-US" sz="2000" i="0" dirty="0" smtClean="0"/>
              <a:t>out of the scope of this presentation.</a:t>
            </a:r>
          </a:p>
          <a:p>
            <a:r>
              <a:rPr lang="en-US" sz="2000" i="0" dirty="0" smtClean="0"/>
              <a:t>These anomalies are usually associated with </a:t>
            </a:r>
            <a:r>
              <a:rPr lang="en-US" sz="2000" i="0" dirty="0" err="1"/>
              <a:t>D</a:t>
            </a:r>
            <a:r>
              <a:rPr lang="en-US" sz="2000" i="0" dirty="0" err="1" smtClean="0"/>
              <a:t>extrocardia</a:t>
            </a:r>
            <a:r>
              <a:rPr lang="en-US" sz="2000" i="0" dirty="0" smtClean="0"/>
              <a:t> and </a:t>
            </a:r>
            <a:r>
              <a:rPr lang="en-US" sz="2000" i="0" dirty="0" err="1"/>
              <a:t>P</a:t>
            </a:r>
            <a:r>
              <a:rPr lang="en-US" sz="2000" i="0" dirty="0" err="1" smtClean="0"/>
              <a:t>olysplenia</a:t>
            </a:r>
            <a:r>
              <a:rPr lang="en-US" sz="2000" i="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1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9200" y="1545336"/>
            <a:ext cx="6461760" cy="3886200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hlinkClick r:id="rId2"/>
              </a:rPr>
              <a:t>http://</a:t>
            </a:r>
            <a:r>
              <a:rPr lang="en-US" b="1" i="0" dirty="0" smtClean="0">
                <a:hlinkClick r:id="rId2"/>
              </a:rPr>
              <a:t>www.youtube.com/watch?NR=1&amp;v=eOuF4B5-Ls0</a:t>
            </a:r>
            <a:endParaRPr lang="en-US" b="1" i="0" dirty="0" smtClean="0"/>
          </a:p>
          <a:p>
            <a:pPr marL="0" indent="0">
              <a:buNone/>
            </a:pPr>
            <a:endParaRPr lang="en-US" b="1" i="0" dirty="0"/>
          </a:p>
          <a:p>
            <a:pPr marL="0" indent="0">
              <a:buNone/>
            </a:pPr>
            <a:r>
              <a:rPr lang="en-US" b="1" i="0" dirty="0" smtClean="0">
                <a:hlinkClick r:id="rId3"/>
              </a:rPr>
              <a:t>http://www.embryology.ch/anglais/pcardio/venen01.html#Kardinales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38657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1545336"/>
            <a:ext cx="7010400" cy="4474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0" dirty="0"/>
              <a:t>Left IVC</a:t>
            </a:r>
          </a:p>
          <a:p>
            <a:r>
              <a:rPr lang="en-US" i="0" dirty="0"/>
              <a:t>A left IVC results from regression of the </a:t>
            </a:r>
            <a:r>
              <a:rPr lang="en-US" i="0" dirty="0" smtClean="0"/>
              <a:t>right </a:t>
            </a:r>
            <a:r>
              <a:rPr lang="en-US" i="0" dirty="0" err="1" smtClean="0"/>
              <a:t>supracardinal</a:t>
            </a:r>
            <a:r>
              <a:rPr lang="en-US" i="0" dirty="0" smtClean="0"/>
              <a:t> </a:t>
            </a:r>
            <a:r>
              <a:rPr lang="en-US" i="0" dirty="0"/>
              <a:t>vein with persistence of the </a:t>
            </a:r>
            <a:r>
              <a:rPr lang="en-US" i="0" dirty="0" smtClean="0"/>
              <a:t>left </a:t>
            </a:r>
            <a:r>
              <a:rPr lang="en-US" i="0" dirty="0" err="1" smtClean="0"/>
              <a:t>supracardinal</a:t>
            </a:r>
            <a:r>
              <a:rPr lang="en-US" i="0" dirty="0" smtClean="0"/>
              <a:t> </a:t>
            </a:r>
            <a:r>
              <a:rPr lang="en-US" i="0" dirty="0"/>
              <a:t>vein. </a:t>
            </a:r>
            <a:endParaRPr lang="en-US" i="0" dirty="0" smtClean="0"/>
          </a:p>
          <a:p>
            <a:r>
              <a:rPr lang="en-US" i="0" dirty="0" smtClean="0"/>
              <a:t>The </a:t>
            </a:r>
            <a:r>
              <a:rPr lang="en-US" i="0" dirty="0"/>
              <a:t>prevalence is 0.2%–0.5%</a:t>
            </a:r>
          </a:p>
          <a:p>
            <a:r>
              <a:rPr lang="en-US" i="0" dirty="0" smtClean="0"/>
              <a:t> </a:t>
            </a:r>
            <a:r>
              <a:rPr lang="en-US" i="0" dirty="0"/>
              <a:t>Typically, the left IVC joins the left </a:t>
            </a:r>
            <a:r>
              <a:rPr lang="en-US" i="0" dirty="0" smtClean="0"/>
              <a:t>renal vein</a:t>
            </a:r>
            <a:r>
              <a:rPr lang="en-US" i="0" dirty="0"/>
              <a:t>, which crosses anterior to the aorta in </a:t>
            </a:r>
            <a:r>
              <a:rPr lang="en-US" i="0" dirty="0" smtClean="0"/>
              <a:t>the normal </a:t>
            </a:r>
            <a:r>
              <a:rPr lang="en-US" i="0" dirty="0"/>
              <a:t>fashion, uniting with the right renal vein</a:t>
            </a:r>
          </a:p>
          <a:p>
            <a:pPr marL="0" indent="0">
              <a:buNone/>
            </a:pPr>
            <a:r>
              <a:rPr lang="en-US" i="0" dirty="0" smtClean="0"/>
              <a:t>       to </a:t>
            </a:r>
            <a:r>
              <a:rPr lang="en-US" i="0" dirty="0"/>
              <a:t>form a normal right-sided </a:t>
            </a:r>
            <a:r>
              <a:rPr lang="en-US" i="0" dirty="0" err="1"/>
              <a:t>prerenal</a:t>
            </a:r>
            <a:r>
              <a:rPr lang="en-US" i="0" dirty="0"/>
              <a:t> IVC </a:t>
            </a:r>
            <a:r>
              <a:rPr lang="en-US" i="0" dirty="0" smtClean="0"/>
              <a:t>.</a:t>
            </a:r>
          </a:p>
          <a:p>
            <a:r>
              <a:rPr lang="en-US" i="0" dirty="0" smtClean="0"/>
              <a:t> </a:t>
            </a:r>
            <a:r>
              <a:rPr lang="en-US" i="0" dirty="0"/>
              <a:t>The major clinical significance of this </a:t>
            </a:r>
            <a:r>
              <a:rPr lang="en-US" i="0" dirty="0" smtClean="0"/>
              <a:t>anomaly is </a:t>
            </a:r>
            <a:r>
              <a:rPr lang="en-US" i="0" dirty="0"/>
              <a:t>the potential </a:t>
            </a:r>
            <a:r>
              <a:rPr lang="en-US" i="0" dirty="0" smtClean="0"/>
              <a:t> for      misdiagnosis </a:t>
            </a:r>
            <a:r>
              <a:rPr lang="en-US" i="0" dirty="0"/>
              <a:t>as </a:t>
            </a:r>
            <a:r>
              <a:rPr lang="en-US" i="0" dirty="0" smtClean="0"/>
              <a:t>left-sided </a:t>
            </a:r>
            <a:r>
              <a:rPr lang="en-US" i="0" dirty="0" err="1" smtClean="0"/>
              <a:t>paraaortic</a:t>
            </a:r>
            <a:r>
              <a:rPr lang="en-US" i="0" dirty="0" smtClean="0"/>
              <a:t> </a:t>
            </a:r>
            <a:r>
              <a:rPr lang="en-US" i="0" dirty="0" err="1" smtClean="0"/>
              <a:t>adenopathy</a:t>
            </a:r>
            <a:r>
              <a:rPr lang="en-US" i="0" dirty="0" smtClean="0"/>
              <a:t>. </a:t>
            </a:r>
            <a:r>
              <a:rPr lang="en-US" i="0" dirty="0"/>
              <a:t>In addition, </a:t>
            </a:r>
            <a:r>
              <a:rPr lang="en-US" i="0" dirty="0" smtClean="0"/>
              <a:t>          </a:t>
            </a:r>
          </a:p>
          <a:p>
            <a:pPr marL="0" indent="0">
              <a:buNone/>
            </a:pPr>
            <a:r>
              <a:rPr lang="en-US" i="0" dirty="0"/>
              <a:t> </a:t>
            </a:r>
            <a:r>
              <a:rPr lang="en-US" i="0" dirty="0" smtClean="0"/>
              <a:t>      rupture </a:t>
            </a:r>
            <a:r>
              <a:rPr lang="en-US" i="0" dirty="0"/>
              <a:t>of an abdominal aortic </a:t>
            </a:r>
            <a:r>
              <a:rPr lang="en-US" i="0" dirty="0" smtClean="0"/>
              <a:t>aneurysm </a:t>
            </a:r>
            <a:r>
              <a:rPr lang="en-US" i="0" dirty="0" smtClean="0"/>
              <a:t>into </a:t>
            </a:r>
            <a:r>
              <a:rPr lang="en-US" i="0" dirty="0"/>
              <a:t>a left </a:t>
            </a:r>
            <a:r>
              <a:rPr lang="en-US" i="0" dirty="0" smtClean="0"/>
              <a:t>IVC has been</a:t>
            </a:r>
          </a:p>
          <a:p>
            <a:pPr marL="0" indent="0">
              <a:buNone/>
            </a:pPr>
            <a:r>
              <a:rPr lang="en-US" i="0" dirty="0" smtClean="0"/>
              <a:t>       r</a:t>
            </a:r>
            <a:r>
              <a:rPr lang="en-US" i="0" dirty="0" smtClean="0"/>
              <a:t>eported</a:t>
            </a:r>
            <a:r>
              <a:rPr lang="en-US" i="0" dirty="0" smtClean="0"/>
              <a:t>. </a:t>
            </a:r>
            <a:r>
              <a:rPr lang="en-US" i="0" dirty="0" err="1" smtClean="0"/>
              <a:t>Transjugular</a:t>
            </a:r>
            <a:r>
              <a:rPr lang="en-US" i="0" dirty="0" smtClean="0"/>
              <a:t> access </a:t>
            </a:r>
            <a:r>
              <a:rPr lang="en-US" i="0" dirty="0"/>
              <a:t>to </a:t>
            </a:r>
            <a:r>
              <a:rPr lang="en-US" i="0" dirty="0" smtClean="0"/>
              <a:t>the </a:t>
            </a:r>
            <a:r>
              <a:rPr lang="en-US" i="0" dirty="0" err="1" smtClean="0"/>
              <a:t>infrarenal</a:t>
            </a:r>
            <a:r>
              <a:rPr lang="en-US" i="0" dirty="0" smtClean="0"/>
              <a:t> </a:t>
            </a:r>
            <a:r>
              <a:rPr lang="en-US" i="0" dirty="0"/>
              <a:t>IVC for </a:t>
            </a:r>
            <a:r>
              <a:rPr lang="en-US" i="0" dirty="0" smtClean="0"/>
              <a:t>placement </a:t>
            </a:r>
            <a:r>
              <a:rPr lang="en-US" i="0" dirty="0" smtClean="0"/>
              <a:t>of</a:t>
            </a:r>
          </a:p>
          <a:p>
            <a:pPr marL="0" indent="0">
              <a:buNone/>
            </a:pPr>
            <a:r>
              <a:rPr lang="en-US" i="0" dirty="0"/>
              <a:t> </a:t>
            </a:r>
            <a:r>
              <a:rPr lang="en-US" i="0" dirty="0" smtClean="0"/>
              <a:t>  </a:t>
            </a:r>
            <a:r>
              <a:rPr lang="en-US" i="0" dirty="0" smtClean="0"/>
              <a:t>    an </a:t>
            </a:r>
            <a:r>
              <a:rPr lang="en-US" i="0" dirty="0"/>
              <a:t>IVC filter may be difficult.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1"/>
            <a:ext cx="5006036" cy="411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1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1555</TotalTime>
  <Words>621</Words>
  <Application>Microsoft Office PowerPoint</Application>
  <PresentationFormat>On-screen Show (4:3)</PresentationFormat>
  <Paragraphs>86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Tradeshow</vt:lpstr>
      <vt:lpstr>Anomalies of systemic venous return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Anomalies of systemic venous return</dc:title>
  <dc:creator>Mattie</dc:creator>
  <cp:lastModifiedBy>Mattie</cp:lastModifiedBy>
  <cp:revision>25</cp:revision>
  <dcterms:created xsi:type="dcterms:W3CDTF">2011-11-29T02:41:08Z</dcterms:created>
  <dcterms:modified xsi:type="dcterms:W3CDTF">2011-12-03T23:53:58Z</dcterms:modified>
</cp:coreProperties>
</file>